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93" r:id="rId2"/>
    <p:sldId id="402" r:id="rId3"/>
    <p:sldId id="274" r:id="rId4"/>
    <p:sldId id="272" r:id="rId5"/>
    <p:sldId id="277" r:id="rId6"/>
    <p:sldId id="273" r:id="rId7"/>
    <p:sldId id="275" r:id="rId8"/>
    <p:sldId id="398" r:id="rId9"/>
    <p:sldId id="276" r:id="rId10"/>
    <p:sldId id="399" r:id="rId11"/>
    <p:sldId id="285" r:id="rId12"/>
    <p:sldId id="301" r:id="rId13"/>
    <p:sldId id="278" r:id="rId14"/>
    <p:sldId id="387" r:id="rId15"/>
    <p:sldId id="388" r:id="rId16"/>
    <p:sldId id="389" r:id="rId17"/>
    <p:sldId id="390" r:id="rId18"/>
    <p:sldId id="391" r:id="rId19"/>
    <p:sldId id="392" r:id="rId20"/>
    <p:sldId id="400" r:id="rId21"/>
    <p:sldId id="393" r:id="rId22"/>
    <p:sldId id="394" r:id="rId23"/>
    <p:sldId id="395" r:id="rId24"/>
    <p:sldId id="396" r:id="rId25"/>
    <p:sldId id="397" r:id="rId26"/>
    <p:sldId id="401" r:id="rId27"/>
    <p:sldId id="297" r:id="rId28"/>
    <p:sldId id="303" r:id="rId29"/>
    <p:sldId id="292" r:id="rId30"/>
    <p:sldId id="403" r:id="rId31"/>
    <p:sldId id="404" r:id="rId32"/>
    <p:sldId id="405" r:id="rId33"/>
    <p:sldId id="406" r:id="rId34"/>
    <p:sldId id="407" r:id="rId35"/>
    <p:sldId id="408" r:id="rId36"/>
    <p:sldId id="409" r:id="rId37"/>
    <p:sldId id="410" r:id="rId38"/>
    <p:sldId id="411" r:id="rId39"/>
    <p:sldId id="412" r:id="rId40"/>
    <p:sldId id="413" r:id="rId41"/>
    <p:sldId id="414" r:id="rId42"/>
    <p:sldId id="415" r:id="rId43"/>
    <p:sldId id="416" r:id="rId44"/>
    <p:sldId id="417" r:id="rId45"/>
    <p:sldId id="418" r:id="rId46"/>
    <p:sldId id="419" r:id="rId47"/>
    <p:sldId id="420" r:id="rId48"/>
    <p:sldId id="421" r:id="rId49"/>
    <p:sldId id="422" r:id="rId50"/>
    <p:sldId id="423" r:id="rId51"/>
    <p:sldId id="424" r:id="rId52"/>
    <p:sldId id="425" r:id="rId53"/>
    <p:sldId id="386" r:id="rId54"/>
  </p:sldIdLst>
  <p:sldSz cx="12192000" cy="6858000"/>
  <p:notesSz cx="6858000" cy="9144000"/>
  <p:custDataLst>
    <p:tags r:id="rId5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71AB"/>
    <a:srgbClr val="5C8727"/>
    <a:srgbClr val="F19E1F"/>
    <a:srgbClr val="142248"/>
    <a:srgbClr val="A5A4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723" autoAdjust="0"/>
    <p:restoredTop sz="91345"/>
  </p:normalViewPr>
  <p:slideViewPr>
    <p:cSldViewPr snapToGrid="0">
      <p:cViewPr>
        <p:scale>
          <a:sx n="58" d="100"/>
          <a:sy n="58" d="100"/>
        </p:scale>
        <p:origin x="1344" y="15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tags" Target="tags/tag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6CB29-5EDD-E341-82A6-0E65135640A5}" type="datetimeFigureOut">
              <a:rPr lang="en-US" smtClean="0"/>
              <a:t>9/15/16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06FC77-A6A3-F14B-8FEF-142B5EC11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3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6FC77-A6A3-F14B-8FEF-142B5EC110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87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 here is on genomics data, but</a:t>
            </a:r>
            <a:r>
              <a:rPr lang="en-US" baseline="0" dirty="0" smtClean="0"/>
              <a:t> not restricted to genomics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0F6BE-EFCD-2D4E-9AC3-BE9811C6D5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287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 here is on genomics data, but</a:t>
            </a:r>
            <a:r>
              <a:rPr lang="en-US" baseline="0" dirty="0" smtClean="0"/>
              <a:t> not restricted to genomics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0F6BE-EFCD-2D4E-9AC3-BE9811C6D5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669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 here is on genomics data, but</a:t>
            </a:r>
            <a:r>
              <a:rPr lang="en-US" baseline="0" dirty="0" smtClean="0"/>
              <a:t> not restricted to genomics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0F6BE-EFCD-2D4E-9AC3-BE9811C6D5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270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 here is on genomics data, but</a:t>
            </a:r>
            <a:r>
              <a:rPr lang="en-US" baseline="0" dirty="0" smtClean="0"/>
              <a:t> not restricted to genomics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0F6BE-EFCD-2D4E-9AC3-BE9811C6D5C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199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 here is on genomics data, but</a:t>
            </a:r>
            <a:r>
              <a:rPr lang="en-US" baseline="0" dirty="0" smtClean="0"/>
              <a:t> not restricted to genomics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0F6BE-EFCD-2D4E-9AC3-BE9811C6D5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75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 here is on genomics data, but</a:t>
            </a:r>
            <a:r>
              <a:rPr lang="en-US" baseline="0" dirty="0" smtClean="0"/>
              <a:t> not restricted to genomics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0F6BE-EFCD-2D4E-9AC3-BE9811C6D5C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032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gi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gi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5971" y="2630753"/>
            <a:ext cx="9144000" cy="105606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810324"/>
            <a:ext cx="9144000" cy="512762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rgbClr val="0971A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Subtitle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32468" y="5921110"/>
            <a:ext cx="1531292" cy="7315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15066" y="5910746"/>
            <a:ext cx="674232" cy="73152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32370" y="5952407"/>
            <a:ext cx="957026" cy="73152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306832" y="5910746"/>
            <a:ext cx="1304012" cy="73350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4529138"/>
            <a:ext cx="9144000" cy="1179512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                          Presenter_Name, Title (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Sci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analysis, Co-PI, etc.)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                                      Presenter Institution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      Email address (no hyperlink) [      Twitter or social media handle]</a:t>
            </a:r>
          </a:p>
          <a:p>
            <a:pPr lvl="0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060" y="1529976"/>
            <a:ext cx="7042150" cy="5998324"/>
          </a:xfrm>
          <a:prstGeom prst="rect">
            <a:avLst/>
          </a:prstGeom>
        </p:spPr>
      </p:pic>
      <p:pic>
        <p:nvPicPr>
          <p:cNvPr id="17" name="Picture 16" descr="cyverse_rgb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485" y="605500"/>
            <a:ext cx="6015030" cy="1308999"/>
          </a:xfrm>
          <a:prstGeom prst="rect">
            <a:avLst/>
          </a:prstGeom>
        </p:spPr>
      </p:pic>
      <p:sp>
        <p:nvSpPr>
          <p:cNvPr id="18" name="Subtitle 2"/>
          <p:cNvSpPr txBox="1">
            <a:spLocks/>
          </p:cNvSpPr>
          <p:nvPr userDrawn="1"/>
        </p:nvSpPr>
        <p:spPr>
          <a:xfrm>
            <a:off x="5010558" y="1605942"/>
            <a:ext cx="4092957" cy="31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F19E1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0971AB"/>
                </a:solidFill>
              </a:rPr>
              <a:t>Transforming Science Through Data-driven Discovery</a:t>
            </a:r>
            <a:endParaRPr lang="en-US" sz="1400" dirty="0">
              <a:solidFill>
                <a:srgbClr val="0971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5432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cknowledg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nsf.gov/images/logos/nsf1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153" y="5779920"/>
            <a:ext cx="1037008" cy="104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ubtitle 2"/>
          <p:cNvSpPr txBox="1">
            <a:spLocks/>
          </p:cNvSpPr>
          <p:nvPr userDrawn="1"/>
        </p:nvSpPr>
        <p:spPr>
          <a:xfrm>
            <a:off x="2476317" y="1521518"/>
            <a:ext cx="9144000" cy="512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F19E1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rgbClr val="0971AB"/>
                </a:solidFill>
              </a:rPr>
              <a:t>Transforming Science Through Data-driven Discovery</a:t>
            </a:r>
            <a:endParaRPr lang="en-US" sz="1800" dirty="0">
              <a:solidFill>
                <a:srgbClr val="0971AB"/>
              </a:solidFill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2736067" y="2827358"/>
            <a:ext cx="7321490" cy="1500822"/>
            <a:chOff x="698499" y="2206563"/>
            <a:chExt cx="7321490" cy="1500822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657584" y="2320863"/>
              <a:ext cx="2362405" cy="112855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98499" y="2206563"/>
              <a:ext cx="1383287" cy="1500822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3185203" y="2320863"/>
              <a:ext cx="1613773" cy="1233516"/>
            </a:xfrm>
            <a:prstGeom prst="rect">
              <a:avLst/>
            </a:prstGeom>
          </p:spPr>
        </p:pic>
      </p:grpSp>
      <p:sp>
        <p:nvSpPr>
          <p:cNvPr id="15" name="TextBox 16"/>
          <p:cNvSpPr txBox="1"/>
          <p:nvPr userDrawn="1"/>
        </p:nvSpPr>
        <p:spPr>
          <a:xfrm>
            <a:off x="2591231" y="4328506"/>
            <a:ext cx="1672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Parker Antin </a:t>
            </a:r>
          </a:p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Nirav Merchant</a:t>
            </a:r>
          </a:p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Eric Lyons</a:t>
            </a:r>
            <a:endParaRPr lang="en-US" sz="1800" b="1" dirty="0">
              <a:solidFill>
                <a:srgbClr val="174471"/>
              </a:solidFill>
            </a:endParaRPr>
          </a:p>
        </p:txBody>
      </p:sp>
      <p:sp>
        <p:nvSpPr>
          <p:cNvPr id="16" name="TextBox 17"/>
          <p:cNvSpPr txBox="1"/>
          <p:nvPr userDrawn="1"/>
        </p:nvSpPr>
        <p:spPr>
          <a:xfrm>
            <a:off x="5374529" y="4328180"/>
            <a:ext cx="142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rgbClr val="174471"/>
                </a:solidFill>
              </a:rPr>
              <a:t>Matt Vaughn</a:t>
            </a:r>
            <a:endParaRPr lang="en-US" sz="1800" b="1" dirty="0">
              <a:solidFill>
                <a:srgbClr val="174471"/>
              </a:solidFill>
            </a:endParaRPr>
          </a:p>
        </p:txBody>
      </p:sp>
      <p:sp>
        <p:nvSpPr>
          <p:cNvPr id="17" name="TextBox 18"/>
          <p:cNvSpPr txBox="1"/>
          <p:nvPr userDrawn="1"/>
        </p:nvSpPr>
        <p:spPr>
          <a:xfrm>
            <a:off x="7910325" y="4328506"/>
            <a:ext cx="2362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Doreen Ware</a:t>
            </a:r>
          </a:p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Dave Micklos</a:t>
            </a:r>
            <a:endParaRPr lang="en-US" sz="1800" b="1" dirty="0">
              <a:solidFill>
                <a:srgbClr val="174471"/>
              </a:solidFill>
            </a:endParaRPr>
          </a:p>
        </p:txBody>
      </p:sp>
      <p:sp>
        <p:nvSpPr>
          <p:cNvPr id="2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75899" y="2133519"/>
            <a:ext cx="3707515" cy="512762"/>
          </a:xfr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rgbClr val="14224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CyVerse Executive Team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535927" y="5360540"/>
            <a:ext cx="8987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CyVerse</a:t>
            </a:r>
            <a:r>
              <a:rPr lang="en-US" sz="1600" baseline="0" dirty="0" smtClean="0"/>
              <a:t> is </a:t>
            </a:r>
            <a:r>
              <a:rPr lang="en-US" sz="1600" dirty="0" smtClean="0"/>
              <a:t>supported by the National Science Foundation under Grant No. DBI-0735191 and DBI-1265383.</a:t>
            </a:r>
            <a:endParaRPr lang="en-US" sz="1600" dirty="0"/>
          </a:p>
        </p:txBody>
      </p:sp>
      <p:pic>
        <p:nvPicPr>
          <p:cNvPr id="20" name="Picture 19" descr="cyverse_rgb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815" y="662627"/>
            <a:ext cx="5105946" cy="111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51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rodu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73" y="567080"/>
            <a:ext cx="1260282" cy="731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45086" y="551051"/>
            <a:ext cx="10559626" cy="629642"/>
          </a:xfrm>
          <a:prstGeom prst="rect">
            <a:avLst/>
          </a:prstGeom>
        </p:spPr>
        <p:txBody>
          <a:bodyPr anchor="b"/>
          <a:lstStyle>
            <a:lvl1pPr algn="l">
              <a:defRPr sz="4000" baseline="0"/>
            </a:lvl1pPr>
          </a:lstStyle>
          <a:p>
            <a:r>
              <a:rPr lang="en-US" dirty="0" smtClean="0"/>
              <a:t>Product Slide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1451784" y="1258888"/>
            <a:ext cx="3351212" cy="376237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216438" y="1860719"/>
            <a:ext cx="11788275" cy="4206594"/>
          </a:xfrm>
        </p:spPr>
        <p:txBody>
          <a:bodyPr/>
          <a:lstStyle>
            <a:lvl2pPr marL="457200" indent="0">
              <a:buNone/>
              <a:defRPr baseline="0"/>
            </a:lvl2pPr>
          </a:lstStyle>
          <a:p>
            <a:pPr lvl="1"/>
            <a:r>
              <a:rPr lang="en-US" dirty="0" smtClean="0"/>
              <a:t>Text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516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704371"/>
            <a:ext cx="9144000" cy="105606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Title Slide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512762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rgbClr val="0971A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4230688"/>
            <a:ext cx="9144000" cy="1487206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Presenter_Name, Title (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Sci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-analyst, Co-PI, etc.)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Presenter Institution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Email address (no hyperlink) [      Twitter or social media handle]</a:t>
            </a:r>
          </a:p>
          <a:p>
            <a:pPr lvl="0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32468" y="5921110"/>
            <a:ext cx="1531292" cy="7315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15066" y="5910746"/>
            <a:ext cx="674232" cy="7315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32370" y="5952407"/>
            <a:ext cx="957026" cy="7315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306832" y="5910746"/>
            <a:ext cx="1304012" cy="7335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85" y="1760432"/>
            <a:ext cx="2094630" cy="193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745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89821" y="551051"/>
            <a:ext cx="10814892" cy="629642"/>
          </a:xfrm>
          <a:prstGeom prst="rect">
            <a:avLst/>
          </a:prstGeom>
        </p:spPr>
        <p:txBody>
          <a:bodyPr anchor="b"/>
          <a:lstStyle>
            <a:lvl1pPr algn="l">
              <a:defRPr sz="4000" baseline="0"/>
            </a:lvl1pPr>
          </a:lstStyle>
          <a:p>
            <a:r>
              <a:rPr lang="en-US" dirty="0" smtClean="0"/>
              <a:t>Product Slide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1189821" y="1102316"/>
            <a:ext cx="3351212" cy="376237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42875" y="2152650"/>
            <a:ext cx="11861800" cy="3800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232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nsf.gov/images/logos/nsf1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06" y="5381709"/>
            <a:ext cx="1037008" cy="104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165" y="532112"/>
            <a:ext cx="5056094" cy="1137391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 userDrawn="1"/>
        </p:nvSpPr>
        <p:spPr>
          <a:xfrm>
            <a:off x="1609344" y="1706981"/>
            <a:ext cx="9144000" cy="512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F19E1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0971AB"/>
                </a:solidFill>
              </a:rPr>
              <a:t>Transforming Science Through Data-driven Discovery</a:t>
            </a:r>
            <a:endParaRPr lang="en-US" sz="2000" dirty="0">
              <a:solidFill>
                <a:srgbClr val="0971AB"/>
              </a:solidFill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2698055" y="3013883"/>
            <a:ext cx="7553181" cy="1164407"/>
            <a:chOff x="875956" y="2332809"/>
            <a:chExt cx="7553181" cy="1164407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261526" y="2370424"/>
              <a:ext cx="2167611" cy="1035498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875956" y="2370424"/>
              <a:ext cx="1028373" cy="1115752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3458433" y="2332809"/>
              <a:ext cx="1523359" cy="1164407"/>
            </a:xfrm>
            <a:prstGeom prst="rect">
              <a:avLst/>
            </a:prstGeom>
          </p:spPr>
        </p:pic>
      </p:grpSp>
      <p:sp>
        <p:nvSpPr>
          <p:cNvPr id="15" name="TextBox 16"/>
          <p:cNvSpPr txBox="1"/>
          <p:nvPr userDrawn="1"/>
        </p:nvSpPr>
        <p:spPr>
          <a:xfrm>
            <a:off x="2423517" y="4311098"/>
            <a:ext cx="1672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Parker Antin </a:t>
            </a:r>
          </a:p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Nirav Merchant</a:t>
            </a:r>
          </a:p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Eric Lyons</a:t>
            </a:r>
            <a:endParaRPr lang="en-US" sz="1800" b="1" dirty="0">
              <a:solidFill>
                <a:srgbClr val="174471"/>
              </a:solidFill>
            </a:endParaRPr>
          </a:p>
        </p:txBody>
      </p:sp>
      <p:sp>
        <p:nvSpPr>
          <p:cNvPr id="16" name="TextBox 17"/>
          <p:cNvSpPr txBox="1"/>
          <p:nvPr userDrawn="1"/>
        </p:nvSpPr>
        <p:spPr>
          <a:xfrm>
            <a:off x="5468615" y="4286280"/>
            <a:ext cx="142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rgbClr val="174471"/>
                </a:solidFill>
              </a:rPr>
              <a:t>Matt Vaughn</a:t>
            </a:r>
            <a:endParaRPr lang="en-US" sz="1800" b="1" dirty="0">
              <a:solidFill>
                <a:srgbClr val="174471"/>
              </a:solidFill>
            </a:endParaRPr>
          </a:p>
        </p:txBody>
      </p:sp>
      <p:sp>
        <p:nvSpPr>
          <p:cNvPr id="17" name="TextBox 18"/>
          <p:cNvSpPr txBox="1"/>
          <p:nvPr userDrawn="1"/>
        </p:nvSpPr>
        <p:spPr>
          <a:xfrm>
            <a:off x="7888831" y="4316345"/>
            <a:ext cx="2362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Doreen Ware</a:t>
            </a:r>
          </a:p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Dave Micklos</a:t>
            </a:r>
            <a:endParaRPr lang="en-US" sz="1800" b="1" dirty="0">
              <a:solidFill>
                <a:srgbClr val="174471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2013014" y="5711397"/>
            <a:ext cx="8987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CyVerse</a:t>
            </a:r>
            <a:r>
              <a:rPr lang="en-US" sz="1600" baseline="0" dirty="0" smtClean="0"/>
              <a:t> is </a:t>
            </a:r>
            <a:r>
              <a:rPr lang="en-US" sz="1600" dirty="0" smtClean="0"/>
              <a:t>supported by the National Science Foundation under Grant No. DBI-0735191 and DBI-1265383.</a:t>
            </a:r>
            <a:endParaRPr lang="en-US" sz="160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3719131" y="2173492"/>
            <a:ext cx="4924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Executive Team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153285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516112"/>
            <a:ext cx="12192000" cy="105606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Generic Slide 1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2220581"/>
            <a:ext cx="10515600" cy="2698984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 smtClean="0"/>
              <a:t>Heading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4"/>
            <a:endParaRPr lang="en-US" dirty="0" smtClean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11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F035D4-9351-4BEC-9BB9-B0B752F01DD9}" type="datetimeFigureOut">
              <a:rPr lang="en-US" smtClean="0"/>
              <a:t>9/15/16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BAC520-1580-44AC-A816-4EE9DB4A7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94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Tube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yverse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485" y="605500"/>
            <a:ext cx="6015030" cy="1308999"/>
          </a:xfrm>
          <a:prstGeom prst="rect">
            <a:avLst/>
          </a:prstGeom>
        </p:spPr>
      </p:pic>
      <p:sp>
        <p:nvSpPr>
          <p:cNvPr id="4" name="Subtitle 2"/>
          <p:cNvSpPr txBox="1">
            <a:spLocks/>
          </p:cNvSpPr>
          <p:nvPr userDrawn="1"/>
        </p:nvSpPr>
        <p:spPr>
          <a:xfrm>
            <a:off x="5010558" y="1605942"/>
            <a:ext cx="4092957" cy="31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F19E1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0971AB"/>
                </a:solidFill>
              </a:rPr>
              <a:t>Transforming Science Through Data-driven Discovery</a:t>
            </a:r>
            <a:endParaRPr lang="en-US" sz="1400" dirty="0">
              <a:solidFill>
                <a:srgbClr val="0971AB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1525971" y="2630753"/>
            <a:ext cx="9144000" cy="105606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814288"/>
            <a:ext cx="9144000" cy="512762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rgbClr val="0971A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Subtitle/Venue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4454525"/>
            <a:ext cx="9144000" cy="451772"/>
          </a:xfrm>
        </p:spPr>
        <p:txBody>
          <a:bodyPr>
            <a:normAutofit/>
          </a:bodyPr>
          <a:lstStyle>
            <a:lvl1pPr algn="ctr">
              <a:defRPr sz="2400" b="1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Presenter</a:t>
            </a:r>
            <a:r>
              <a:rPr lang="en-US" smtClean="0"/>
              <a:t>, Affiliation</a:t>
            </a:r>
            <a:endParaRPr lang="en-US" dirty="0" smtClean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1524000" y="5073650"/>
            <a:ext cx="9144000" cy="45243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271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Tube Pillar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 flipV="1">
            <a:off x="0" y="78655"/>
            <a:ext cx="12192000" cy="6858002"/>
          </a:xfrm>
          <a:prstGeom prst="rect">
            <a:avLst/>
          </a:prstGeom>
          <a:solidFill>
            <a:srgbClr val="142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586" y="6066503"/>
            <a:ext cx="832135" cy="70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746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9DB8150-EC7D-6643-BAC3-177383BC4888}" type="datetimeFigureOut">
              <a:rPr lang="en-US" smtClean="0"/>
              <a:t>9/15/16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C69B8F00-FC78-024D-A1C2-5728740D8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576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220581"/>
            <a:ext cx="10515600" cy="2698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349624"/>
          </a:xfrm>
          <a:prstGeom prst="rect">
            <a:avLst/>
          </a:prstGeom>
          <a:solidFill>
            <a:srgbClr val="142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409155"/>
            <a:ext cx="12192000" cy="60325"/>
          </a:xfrm>
          <a:prstGeom prst="rect">
            <a:avLst/>
          </a:prstGeom>
          <a:solidFill>
            <a:srgbClr val="0971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/>
          <p:cNvSpPr txBox="1">
            <a:spLocks/>
          </p:cNvSpPr>
          <p:nvPr userDrawn="1"/>
        </p:nvSpPr>
        <p:spPr>
          <a:xfrm>
            <a:off x="0" y="516112"/>
            <a:ext cx="12192000" cy="1056061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142248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12548" y="496374"/>
            <a:ext cx="12179452" cy="588877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142248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algn="l"/>
            <a:endParaRPr lang="en-US" sz="400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9311" y="5952407"/>
            <a:ext cx="1073378" cy="989167"/>
          </a:xfrm>
          <a:prstGeom prst="rect">
            <a:avLst/>
          </a:prstGeom>
        </p:spPr>
      </p:pic>
      <p:pic>
        <p:nvPicPr>
          <p:cNvPr id="12" name="Picture 2" descr="http://www.nsf.gov/images/logos/nsf1.gif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8" y="6077320"/>
            <a:ext cx="72714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524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76" r:id="rId4"/>
    <p:sldLayoutId id="2147483661" r:id="rId5"/>
    <p:sldLayoutId id="2147483677" r:id="rId6"/>
    <p:sldLayoutId id="2147483679" r:id="rId7"/>
    <p:sldLayoutId id="2147483678" r:id="rId8"/>
    <p:sldLayoutId id="2147483680" r:id="rId9"/>
    <p:sldLayoutId id="2147483681" r:id="rId10"/>
    <p:sldLayoutId id="2147483682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142248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971AB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4" Type="http://schemas.openxmlformats.org/officeDocument/2006/relationships/image" Target="../media/image41.tiff"/><Relationship Id="rId5" Type="http://schemas.openxmlformats.org/officeDocument/2006/relationships/image" Target="../media/image42.tiff"/><Relationship Id="rId6" Type="http://schemas.openxmlformats.org/officeDocument/2006/relationships/image" Target="../media/image43.tiff"/><Relationship Id="rId7" Type="http://schemas.openxmlformats.org/officeDocument/2006/relationships/image" Target="../media/image44.tiff"/><Relationship Id="rId8" Type="http://schemas.openxmlformats.org/officeDocument/2006/relationships/image" Target="../media/image45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tiff"/><Relationship Id="rId5" Type="http://schemas.openxmlformats.org/officeDocument/2006/relationships/image" Target="../media/image48.png"/><Relationship Id="rId6" Type="http://schemas.openxmlformats.org/officeDocument/2006/relationships/image" Target="../media/image49.jpeg"/><Relationship Id="rId7" Type="http://schemas.openxmlformats.org/officeDocument/2006/relationships/image" Target="../media/image50.png"/><Relationship Id="rId8" Type="http://schemas.openxmlformats.org/officeDocument/2006/relationships/image" Target="../media/image30.png"/><Relationship Id="rId9" Type="http://schemas.openxmlformats.org/officeDocument/2006/relationships/image" Target="../media/image11.png"/><Relationship Id="rId10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tiff"/><Relationship Id="rId5" Type="http://schemas.openxmlformats.org/officeDocument/2006/relationships/image" Target="../media/image54.tiff"/><Relationship Id="rId6" Type="http://schemas.openxmlformats.org/officeDocument/2006/relationships/image" Target="../media/image55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0.png"/><Relationship Id="rId5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Relationship Id="rId3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Relationship Id="rId3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Relationship Id="rId3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67.png"/><Relationship Id="rId5" Type="http://schemas.microsoft.com/office/2007/relationships/hdphoto" Target="../media/hdphoto3.wdp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Relationship Id="rId3" Type="http://schemas.microsoft.com/office/2007/relationships/hdphoto" Target="../media/hdphoto2.wdp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69.png"/><Relationship Id="rId9" Type="http://schemas.openxmlformats.org/officeDocument/2006/relationships/image" Target="../media/image68.png"/><Relationship Id="rId10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77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jpe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0767" y="2314181"/>
            <a:ext cx="10384836" cy="1056061"/>
          </a:xfrm>
        </p:spPr>
        <p:txBody>
          <a:bodyPr/>
          <a:lstStyle/>
          <a:p>
            <a:r>
              <a:rPr lang="en-US" sz="4400" dirty="0" smtClean="0"/>
              <a:t>Accelerating Plant Science with CyVerse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0767" y="3429913"/>
            <a:ext cx="10384836" cy="512762"/>
          </a:xfrm>
        </p:spPr>
        <p:txBody>
          <a:bodyPr/>
          <a:lstStyle/>
          <a:p>
            <a:r>
              <a:rPr lang="en-US" dirty="0" smtClean="0"/>
              <a:t>Genomics Workflows, Data Management, and Training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583616" y="4228869"/>
            <a:ext cx="9519138" cy="1199329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en-US" sz="2400" b="1" dirty="0" smtClean="0">
                <a:solidFill>
                  <a:srgbClr val="142248"/>
                </a:solidFill>
              </a:rPr>
              <a:t>Jason Williams – Lead, CyVerse – Education, Outreach, Training</a:t>
            </a:r>
          </a:p>
          <a:p>
            <a:pPr lvl="0">
              <a:defRPr/>
            </a:pPr>
            <a:r>
              <a:rPr lang="en-US" sz="2000" dirty="0" smtClean="0">
                <a:solidFill>
                  <a:srgbClr val="142248"/>
                </a:solidFill>
              </a:rPr>
              <a:t>Cold Spring Harbor Laboratory</a:t>
            </a:r>
            <a:endParaRPr lang="en-US" sz="2000" dirty="0">
              <a:solidFill>
                <a:srgbClr val="142248"/>
              </a:solidFill>
            </a:endParaRPr>
          </a:p>
          <a:p>
            <a:pPr lvl="0">
              <a:defRPr/>
            </a:pPr>
            <a:endParaRPr lang="en-US" sz="2400" dirty="0" smtClean="0">
              <a:solidFill>
                <a:srgbClr val="142248"/>
              </a:solidFill>
            </a:endParaRPr>
          </a:p>
          <a:p>
            <a:pPr lvl="0">
              <a:defRPr/>
            </a:pPr>
            <a:r>
              <a:rPr lang="en-US" sz="2000" dirty="0" err="1" smtClean="0">
                <a:solidFill>
                  <a:srgbClr val="142248"/>
                </a:solidFill>
              </a:rPr>
              <a:t>williams@cshl.edu</a:t>
            </a:r>
            <a:r>
              <a:rPr lang="en-US" sz="2000" dirty="0" smtClean="0">
                <a:solidFill>
                  <a:srgbClr val="142248"/>
                </a:solidFill>
              </a:rPr>
              <a:t> [      @</a:t>
            </a:r>
            <a:r>
              <a:rPr lang="en-US" sz="2000" dirty="0" err="1" smtClean="0">
                <a:solidFill>
                  <a:srgbClr val="142248"/>
                </a:solidFill>
              </a:rPr>
              <a:t>JasonWilliamsNY</a:t>
            </a:r>
            <a:r>
              <a:rPr lang="en-US" sz="2000" dirty="0" smtClean="0">
                <a:solidFill>
                  <a:srgbClr val="142248"/>
                </a:solidFill>
              </a:rPr>
              <a:t>]</a:t>
            </a:r>
          </a:p>
          <a:p>
            <a:pPr lvl="0" algn="l">
              <a:defRPr/>
            </a:pPr>
            <a:r>
              <a:rPr lang="en-US" sz="2000" dirty="0" smtClean="0">
                <a:solidFill>
                  <a:srgbClr val="142248"/>
                </a:solidFill>
              </a:rPr>
              <a:t>                             </a:t>
            </a:r>
            <a:endParaRPr lang="en-US" sz="2000" dirty="0"/>
          </a:p>
        </p:txBody>
      </p:sp>
      <p:pic>
        <p:nvPicPr>
          <p:cNvPr id="5" name="Picture 4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713" y="5373690"/>
            <a:ext cx="302944" cy="24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13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679449"/>
            <a:ext cx="12192000" cy="1056061"/>
          </a:xfrm>
        </p:spPr>
        <p:txBody>
          <a:bodyPr/>
          <a:lstStyle/>
          <a:p>
            <a:r>
              <a:rPr lang="en-US" sz="4800" dirty="0" smtClean="0"/>
              <a:t>What is available in CyVerse?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1121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 txBox="1">
            <a:spLocks/>
          </p:cNvSpPr>
          <p:nvPr/>
        </p:nvSpPr>
        <p:spPr>
          <a:xfrm>
            <a:off x="555170" y="2222500"/>
            <a:ext cx="8313058" cy="38753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/>
              <a:buChar char="•"/>
            </a:pPr>
            <a:r>
              <a:rPr lang="en-US" sz="3800" dirty="0" smtClean="0">
                <a:solidFill>
                  <a:srgbClr val="000000"/>
                </a:solidFill>
              </a:rPr>
              <a:t>We strive to be the </a:t>
            </a:r>
            <a:r>
              <a:rPr lang="en-US" sz="3800" b="1" dirty="0" smtClean="0">
                <a:solidFill>
                  <a:srgbClr val="0971AB"/>
                </a:solidFill>
              </a:rPr>
              <a:t>CI Lego blocks</a:t>
            </a:r>
          </a:p>
          <a:p>
            <a:pPr marL="342900" indent="-342900" algn="l">
              <a:buFont typeface="Arial"/>
              <a:buChar char="•"/>
            </a:pPr>
            <a:r>
              <a:rPr lang="en-US" sz="3800" dirty="0" smtClean="0">
                <a:solidFill>
                  <a:srgbClr val="000000"/>
                </a:solidFill>
              </a:rPr>
              <a:t>Danish 'leg </a:t>
            </a:r>
            <a:r>
              <a:rPr lang="en-US" sz="3800" dirty="0" err="1" smtClean="0">
                <a:solidFill>
                  <a:srgbClr val="000000"/>
                </a:solidFill>
              </a:rPr>
              <a:t>godt</a:t>
            </a:r>
            <a:r>
              <a:rPr lang="en-US" sz="3800" dirty="0" smtClean="0">
                <a:solidFill>
                  <a:srgbClr val="000000"/>
                </a:solidFill>
              </a:rPr>
              <a:t>' - '</a:t>
            </a:r>
            <a:r>
              <a:rPr lang="en-US" sz="3800" b="1" dirty="0" smtClean="0">
                <a:solidFill>
                  <a:srgbClr val="000000"/>
                </a:solidFill>
              </a:rPr>
              <a:t>play well</a:t>
            </a:r>
            <a:r>
              <a:rPr lang="en-US" sz="3800" dirty="0" smtClean="0">
                <a:solidFill>
                  <a:srgbClr val="000000"/>
                </a:solidFill>
              </a:rPr>
              <a:t>’</a:t>
            </a:r>
          </a:p>
          <a:p>
            <a:pPr marL="342900" indent="-342900" algn="l">
              <a:buFont typeface="Arial"/>
              <a:buChar char="•"/>
            </a:pPr>
            <a:r>
              <a:rPr lang="en-US" sz="3800" dirty="0" smtClean="0"/>
              <a:t>Also translates as '</a:t>
            </a:r>
            <a:r>
              <a:rPr lang="en-US" sz="3800" b="1" dirty="0" smtClean="0"/>
              <a:t>I put together</a:t>
            </a:r>
            <a:r>
              <a:rPr lang="en-US" sz="3800" dirty="0" smtClean="0"/>
              <a:t>' in Latin</a:t>
            </a:r>
          </a:p>
          <a:p>
            <a:pPr marL="342900" indent="-342900" algn="l">
              <a:buFont typeface="Arial"/>
              <a:buChar char="•"/>
            </a:pPr>
            <a:r>
              <a:rPr lang="en-US" sz="3800" dirty="0" smtClean="0"/>
              <a:t>If a solution is not available you can craft your own using CyVerse CI components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693" y="2527301"/>
            <a:ext cx="3538163" cy="2627086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  <p:sp>
        <p:nvSpPr>
          <p:cNvPr id="19" name="Title 1"/>
          <p:cNvSpPr>
            <a:spLocks noGrp="1"/>
          </p:cNvSpPr>
          <p:nvPr>
            <p:ph type="ctrTitle"/>
          </p:nvPr>
        </p:nvSpPr>
        <p:spPr>
          <a:xfrm>
            <a:off x="0" y="516112"/>
            <a:ext cx="12192000" cy="869343"/>
          </a:xfrm>
        </p:spPr>
        <p:txBody>
          <a:bodyPr/>
          <a:lstStyle/>
          <a:p>
            <a:r>
              <a:rPr lang="en-US" sz="4800" dirty="0" smtClean="0"/>
              <a:t>CyVerse Products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8421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 flipV="1">
            <a:off x="4114721" y="5534332"/>
            <a:ext cx="5938035" cy="6925"/>
          </a:xfrm>
          <a:prstGeom prst="line">
            <a:avLst/>
          </a:prstGeom>
          <a:ln w="38100">
            <a:solidFill>
              <a:srgbClr val="0971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3811118" y="5396329"/>
            <a:ext cx="303603" cy="292846"/>
          </a:xfrm>
          <a:prstGeom prst="ellipse">
            <a:avLst/>
          </a:prstGeom>
          <a:noFill/>
          <a:ln w="38100">
            <a:solidFill>
              <a:srgbClr val="0971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971AB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74095" y="1895759"/>
            <a:ext cx="609173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Ability to access and manage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Software to analyze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Computing resources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Skills and help to use software and interpret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155090" y="3880040"/>
            <a:ext cx="43587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Metadata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Ability to share data and workflows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Open source sustainable tools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055238" y="5587605"/>
            <a:ext cx="62331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High-performance and scalable computing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Ability automate and collaborate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Funding spent on science, not software or hardware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4146563" y="3778491"/>
            <a:ext cx="5938035" cy="15287"/>
          </a:xfrm>
          <a:prstGeom prst="line">
            <a:avLst/>
          </a:prstGeom>
          <a:ln w="38100">
            <a:solidFill>
              <a:srgbClr val="0971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828657" y="3643597"/>
            <a:ext cx="303603" cy="292846"/>
          </a:xfrm>
          <a:prstGeom prst="ellipse">
            <a:avLst/>
          </a:prstGeom>
          <a:noFill/>
          <a:ln w="38100">
            <a:solidFill>
              <a:srgbClr val="0971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971AB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3828657" y="1725825"/>
            <a:ext cx="303603" cy="292846"/>
          </a:xfrm>
          <a:prstGeom prst="ellipse">
            <a:avLst/>
          </a:prstGeom>
          <a:noFill/>
          <a:ln w="38100">
            <a:solidFill>
              <a:srgbClr val="0971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971AB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4114721" y="1875148"/>
            <a:ext cx="5961124" cy="16303"/>
          </a:xfrm>
          <a:prstGeom prst="line">
            <a:avLst/>
          </a:prstGeom>
          <a:ln w="38100">
            <a:solidFill>
              <a:srgbClr val="0971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147442" y="5100697"/>
            <a:ext cx="2803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971AB"/>
                </a:solidFill>
              </a:rPr>
              <a:t>Increase Productivity</a:t>
            </a:r>
            <a:endParaRPr lang="en-US" sz="2400" dirty="0">
              <a:solidFill>
                <a:srgbClr val="0971AB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42151" y="3336775"/>
            <a:ext cx="298697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971AB"/>
                </a:solidFill>
              </a:rPr>
              <a:t>Ensure Reproducibility</a:t>
            </a:r>
            <a:endParaRPr lang="en-US" sz="2400" dirty="0">
              <a:solidFill>
                <a:srgbClr val="0971AB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129166" y="1474938"/>
            <a:ext cx="237924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971AB"/>
                </a:solidFill>
              </a:rPr>
              <a:t>Get Science Done</a:t>
            </a:r>
            <a:endParaRPr lang="en-US" sz="2400" dirty="0">
              <a:solidFill>
                <a:srgbClr val="0971AB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799" y="1786652"/>
            <a:ext cx="961903" cy="110336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451" y="3288956"/>
            <a:ext cx="1324601" cy="136504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451" y="5250229"/>
            <a:ext cx="1191983" cy="1253505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0" y="516112"/>
            <a:ext cx="12192000" cy="869343"/>
          </a:xfrm>
        </p:spPr>
        <p:txBody>
          <a:bodyPr/>
          <a:lstStyle/>
          <a:p>
            <a:r>
              <a:rPr lang="en-US" sz="4800" dirty="0" smtClean="0"/>
              <a:t>CyVerse Features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6207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/>
      <p:bldP spid="25" grpId="0" animBg="1"/>
      <p:bldP spid="13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16112"/>
            <a:ext cx="12192000" cy="869343"/>
          </a:xfrm>
        </p:spPr>
        <p:txBody>
          <a:bodyPr/>
          <a:lstStyle/>
          <a:p>
            <a:r>
              <a:rPr lang="en-US" sz="4800" dirty="0" smtClean="0"/>
              <a:t>CyVerse product stack</a:t>
            </a:r>
            <a:endParaRPr lang="en-US" sz="4800" dirty="0"/>
          </a:p>
        </p:txBody>
      </p:sp>
      <p:pic>
        <p:nvPicPr>
          <p:cNvPr id="9" name="Content Placeholder 3" descr="iPlant Layer_Cak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" r="-241" b="2811"/>
          <a:stretch/>
        </p:blipFill>
        <p:spPr>
          <a:xfrm>
            <a:off x="2853855" y="1623687"/>
            <a:ext cx="6366057" cy="4512471"/>
          </a:xfrm>
          <a:prstGeom prst="rect">
            <a:avLst/>
          </a:prstGeom>
          <a:ln w="12700" cmpd="sng">
            <a:noFill/>
          </a:ln>
          <a:effectLst>
            <a:outerShdw blurRad="152400" dist="88900" dir="2700000" algn="tl" rotWithShape="0">
              <a:prstClr val="black">
                <a:alpha val="35000"/>
              </a:prstClr>
            </a:outerShdw>
          </a:effectLst>
        </p:spPr>
      </p:pic>
      <p:sp>
        <p:nvSpPr>
          <p:cNvPr id="10" name="Left Arrow 9"/>
          <p:cNvSpPr/>
          <p:nvPr/>
        </p:nvSpPr>
        <p:spPr>
          <a:xfrm>
            <a:off x="9090059" y="2030570"/>
            <a:ext cx="378261" cy="276191"/>
          </a:xfrm>
          <a:prstGeom prst="leftArrow">
            <a:avLst/>
          </a:prstGeom>
          <a:solidFill>
            <a:srgbClr val="0971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971AB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508403" y="1877935"/>
            <a:ext cx="174977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971AB"/>
                </a:solidFill>
              </a:rPr>
              <a:t>Ready to use</a:t>
            </a:r>
            <a:br>
              <a:rPr lang="en-US" sz="1600" b="1" dirty="0" smtClean="0">
                <a:solidFill>
                  <a:srgbClr val="0971AB"/>
                </a:solidFill>
              </a:rPr>
            </a:br>
            <a:r>
              <a:rPr lang="en-US" sz="1600" b="1" dirty="0" smtClean="0">
                <a:solidFill>
                  <a:srgbClr val="0971AB"/>
                </a:solidFill>
              </a:rPr>
              <a:t>Platforms</a:t>
            </a:r>
            <a:endParaRPr lang="en-US" sz="1600" b="1" dirty="0">
              <a:solidFill>
                <a:srgbClr val="0971AB"/>
              </a:solidFill>
            </a:endParaRPr>
          </a:p>
        </p:txBody>
      </p:sp>
      <p:sp>
        <p:nvSpPr>
          <p:cNvPr id="17" name="Left Arrow 16"/>
          <p:cNvSpPr/>
          <p:nvPr/>
        </p:nvSpPr>
        <p:spPr>
          <a:xfrm>
            <a:off x="9090059" y="5108855"/>
            <a:ext cx="378261" cy="276191"/>
          </a:xfrm>
          <a:prstGeom prst="leftArrow">
            <a:avLst/>
          </a:prstGeom>
          <a:solidFill>
            <a:srgbClr val="0971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971AB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505580" y="4961500"/>
            <a:ext cx="174977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971AB"/>
                </a:solidFill>
              </a:rPr>
              <a:t>Foundational</a:t>
            </a:r>
            <a:br>
              <a:rPr lang="en-US" sz="1600" b="1" dirty="0" smtClean="0">
                <a:solidFill>
                  <a:srgbClr val="0971AB"/>
                </a:solidFill>
              </a:rPr>
            </a:br>
            <a:r>
              <a:rPr lang="en-US" sz="1600" b="1" dirty="0" smtClean="0">
                <a:solidFill>
                  <a:srgbClr val="0971AB"/>
                </a:solidFill>
              </a:rPr>
              <a:t>Capabilities</a:t>
            </a:r>
            <a:endParaRPr lang="en-US" sz="1600" b="1" dirty="0">
              <a:solidFill>
                <a:srgbClr val="0971AB"/>
              </a:solidFill>
            </a:endParaRPr>
          </a:p>
        </p:txBody>
      </p:sp>
      <p:sp>
        <p:nvSpPr>
          <p:cNvPr id="19" name="Left Arrow 18"/>
          <p:cNvSpPr/>
          <p:nvPr/>
        </p:nvSpPr>
        <p:spPr>
          <a:xfrm>
            <a:off x="9090059" y="4132060"/>
            <a:ext cx="378261" cy="276191"/>
          </a:xfrm>
          <a:prstGeom prst="leftArrow">
            <a:avLst/>
          </a:prstGeom>
          <a:solidFill>
            <a:srgbClr val="0971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971AB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415796" y="4023945"/>
            <a:ext cx="182315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971AB"/>
                </a:solidFill>
              </a:rPr>
              <a:t>Established CI Components</a:t>
            </a:r>
            <a:endParaRPr lang="en-US" sz="1600" b="1" dirty="0">
              <a:solidFill>
                <a:srgbClr val="0971AB"/>
              </a:solidFill>
            </a:endParaRPr>
          </a:p>
        </p:txBody>
      </p:sp>
      <p:sp>
        <p:nvSpPr>
          <p:cNvPr id="21" name="Left Arrow 20"/>
          <p:cNvSpPr/>
          <p:nvPr/>
        </p:nvSpPr>
        <p:spPr>
          <a:xfrm>
            <a:off x="9090059" y="3108263"/>
            <a:ext cx="378261" cy="276191"/>
          </a:xfrm>
          <a:prstGeom prst="leftArrow">
            <a:avLst/>
          </a:prstGeom>
          <a:solidFill>
            <a:srgbClr val="0971A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971AB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435026" y="2955628"/>
            <a:ext cx="174977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971AB"/>
                </a:solidFill>
              </a:rPr>
              <a:t>Extensible Services </a:t>
            </a:r>
            <a:endParaRPr lang="en-US" sz="1600" b="1" dirty="0">
              <a:solidFill>
                <a:srgbClr val="0971AB"/>
              </a:solidFill>
            </a:endParaRPr>
          </a:p>
        </p:txBody>
      </p:sp>
      <p:sp>
        <p:nvSpPr>
          <p:cNvPr id="23" name="Shape 195"/>
          <p:cNvSpPr/>
          <p:nvPr/>
        </p:nvSpPr>
        <p:spPr>
          <a:xfrm rot="16200000">
            <a:off x="-248191" y="3673763"/>
            <a:ext cx="4001656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008F00"/>
                </a:solidFill>
              </a:defRPr>
            </a:lvl1pPr>
          </a:lstStyle>
          <a:p>
            <a:r>
              <a:rPr sz="2600" dirty="0">
                <a:solidFill>
                  <a:srgbClr val="F19E1F"/>
                </a:solidFill>
              </a:rPr>
              <a:t>Ease of Use</a:t>
            </a:r>
          </a:p>
        </p:txBody>
      </p:sp>
      <p:sp>
        <p:nvSpPr>
          <p:cNvPr id="24" name="Shape 197"/>
          <p:cNvSpPr/>
          <p:nvPr/>
        </p:nvSpPr>
        <p:spPr>
          <a:xfrm>
            <a:off x="1992210" y="1585591"/>
            <a:ext cx="215899" cy="439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70"/>
                </a:moveTo>
                <a:lnTo>
                  <a:pt x="10800" y="0"/>
                </a:lnTo>
                <a:lnTo>
                  <a:pt x="21600" y="1670"/>
                </a:lnTo>
                <a:lnTo>
                  <a:pt x="16200" y="1670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1670"/>
                </a:lnTo>
                <a:close/>
              </a:path>
            </a:pathLst>
          </a:custGeom>
          <a:solidFill>
            <a:srgbClr val="F19E1F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" name="Shape 206"/>
          <p:cNvSpPr/>
          <p:nvPr/>
        </p:nvSpPr>
        <p:spPr>
          <a:xfrm>
            <a:off x="2208110" y="1669699"/>
            <a:ext cx="207064" cy="4408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930"/>
                </a:moveTo>
                <a:lnTo>
                  <a:pt x="10800" y="21600"/>
                </a:lnTo>
                <a:lnTo>
                  <a:pt x="21600" y="19930"/>
                </a:lnTo>
                <a:lnTo>
                  <a:pt x="16200" y="19930"/>
                </a:lnTo>
                <a:lnTo>
                  <a:pt x="16200" y="0"/>
                </a:lnTo>
                <a:lnTo>
                  <a:pt x="5400" y="0"/>
                </a:lnTo>
                <a:lnTo>
                  <a:pt x="5400" y="19930"/>
                </a:lnTo>
                <a:close/>
              </a:path>
            </a:pathLst>
          </a:custGeom>
          <a:solidFill>
            <a:srgbClr val="0971AB"/>
          </a:solidFill>
          <a:ln>
            <a:solidFill>
              <a:srgbClr val="4A7EBB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531B93"/>
                </a:solidFill>
              </a:defRPr>
            </a:pPr>
            <a:endParaRPr>
              <a:solidFill>
                <a:srgbClr val="0971AB"/>
              </a:solidFill>
            </a:endParaRPr>
          </a:p>
        </p:txBody>
      </p:sp>
      <p:sp>
        <p:nvSpPr>
          <p:cNvPr id="26" name="Shape 207"/>
          <p:cNvSpPr/>
          <p:nvPr/>
        </p:nvSpPr>
        <p:spPr>
          <a:xfrm rot="5383027">
            <a:off x="670443" y="3635931"/>
            <a:ext cx="4001655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531B93"/>
                </a:solidFill>
              </a:defRPr>
            </a:lvl1pPr>
          </a:lstStyle>
          <a:p>
            <a:r>
              <a:rPr sz="2600" dirty="0">
                <a:solidFill>
                  <a:srgbClr val="0971AB"/>
                </a:solidFill>
              </a:rPr>
              <a:t>Flexibility</a:t>
            </a:r>
          </a:p>
        </p:txBody>
      </p:sp>
    </p:spTree>
    <p:extLst>
      <p:ext uri="{BB962C8B-B14F-4D97-AF65-F5344CB8AC3E}">
        <p14:creationId xmlns:p14="http://schemas.microsoft.com/office/powerpoint/2010/main" val="54750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509233" y="1151286"/>
            <a:ext cx="43396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latin typeface="Effra" panose="02000506080000020004" pitchFamily="2" charset="0"/>
              </a:rPr>
              <a:t>Data Store </a:t>
            </a:r>
            <a:endParaRPr lang="en-US" sz="3600" dirty="0">
              <a:latin typeface="Effra" panose="02000506080000020004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12327" y="3568793"/>
            <a:ext cx="781496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Initial 100 GB allocation – TB allocations available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Automatic data backup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Easy upload /download and sharing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2483651" y="2382493"/>
            <a:ext cx="894595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971AB"/>
                </a:solidFill>
              </a:rPr>
              <a:t>The resources you need to share and manage data with your lab, colleagues and community</a:t>
            </a:r>
          </a:p>
          <a:p>
            <a:endParaRPr lang="en-US" sz="2800" dirty="0" smtClean="0">
              <a:solidFill>
                <a:srgbClr val="0971AB"/>
              </a:solidFill>
            </a:endParaRPr>
          </a:p>
          <a:p>
            <a:endParaRPr lang="en-US" sz="2800" dirty="0">
              <a:solidFill>
                <a:srgbClr val="0971AB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14" y="827819"/>
            <a:ext cx="1519505" cy="214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5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09233" y="1151286"/>
            <a:ext cx="888656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latin typeface="Effra" panose="02000506080000020004" pitchFamily="2" charset="0"/>
              </a:rPr>
              <a:t>Discovery Environment</a:t>
            </a:r>
            <a:endParaRPr lang="en-US" sz="3200" dirty="0">
              <a:latin typeface="Effra" panose="02000506080000020004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22839" y="2243333"/>
            <a:ext cx="89459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971AB"/>
                </a:solidFill>
              </a:rPr>
              <a:t>Hundreds of bioinformatics Apps in an easy-to-use interface</a:t>
            </a:r>
          </a:p>
          <a:p>
            <a:endParaRPr lang="en-US" sz="2800" dirty="0" smtClean="0">
              <a:solidFill>
                <a:srgbClr val="0971AB"/>
              </a:solidFill>
            </a:endParaRPr>
          </a:p>
          <a:p>
            <a:endParaRPr lang="en-US" sz="2800" dirty="0">
              <a:solidFill>
                <a:srgbClr val="0971AB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84276" y="3421297"/>
            <a:ext cx="1022440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A </a:t>
            </a:r>
            <a:r>
              <a:rPr lang="en-US" sz="2800" u="sng" dirty="0"/>
              <a:t>p</a:t>
            </a:r>
            <a:r>
              <a:rPr lang="en-US" sz="2800" u="sng" dirty="0" smtClean="0"/>
              <a:t>latform</a:t>
            </a:r>
            <a:r>
              <a:rPr lang="en-US" sz="2800" dirty="0" smtClean="0"/>
              <a:t> that can run almost any bioinformatics application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Seamlessly integrated with data and high performance computing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User extensible – add your own applications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10" y="1151286"/>
            <a:ext cx="1740643" cy="149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7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9233" y="1151286"/>
            <a:ext cx="476086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latin typeface="Effra" panose="02000506080000020004" pitchFamily="2" charset="0"/>
              </a:rPr>
              <a:t>Atmosphere</a:t>
            </a:r>
            <a:endParaRPr lang="en-US" sz="3200" dirty="0">
              <a:latin typeface="Effra" panose="02000506080000020004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22839" y="2243333"/>
            <a:ext cx="89459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971AB"/>
                </a:solidFill>
              </a:rPr>
              <a:t>Cloud computing for the life sciences</a:t>
            </a:r>
          </a:p>
          <a:p>
            <a:endParaRPr lang="en-US" sz="2800" dirty="0" smtClean="0">
              <a:solidFill>
                <a:srgbClr val="0971AB"/>
              </a:solidFill>
            </a:endParaRPr>
          </a:p>
          <a:p>
            <a:endParaRPr lang="en-US" sz="2800" dirty="0">
              <a:solidFill>
                <a:srgbClr val="0971AB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40921" y="3351329"/>
            <a:ext cx="1009571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prstClr val="black"/>
                </a:solidFill>
              </a:rPr>
              <a:t>Simple: quick access to hundreds of virtual machine images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prstClr val="black"/>
                </a:solidFill>
              </a:rPr>
              <a:t>Flexible: fully customize your software setup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prstClr val="black"/>
                </a:solidFill>
              </a:rPr>
              <a:t>Powerful: integrated with CyVerse computing and data resources </a:t>
            </a:r>
            <a:endParaRPr lang="en-US" sz="2800" dirty="0">
              <a:solidFill>
                <a:prstClr val="black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45" y="1287670"/>
            <a:ext cx="2062553" cy="119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09233" y="1151286"/>
            <a:ext cx="51716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latin typeface="Effra" panose="02000506080000020004" pitchFamily="2" charset="0"/>
              </a:rPr>
              <a:t>Science APIs</a:t>
            </a:r>
            <a:endParaRPr lang="en-US" sz="3200" dirty="0">
              <a:latin typeface="Effra" panose="02000506080000020004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22839" y="2243333"/>
            <a:ext cx="89459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971AB"/>
                </a:solidFill>
              </a:rPr>
              <a:t>Fully customize CyVerse resources</a:t>
            </a:r>
          </a:p>
          <a:p>
            <a:endParaRPr lang="en-US" sz="2800" dirty="0" smtClean="0">
              <a:solidFill>
                <a:srgbClr val="0971AB"/>
              </a:solidFill>
            </a:endParaRPr>
          </a:p>
          <a:p>
            <a:endParaRPr lang="en-US" sz="2800" dirty="0">
              <a:solidFill>
                <a:srgbClr val="0971AB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26695" y="3435132"/>
            <a:ext cx="10635347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prstClr val="black"/>
                </a:solidFill>
              </a:rPr>
              <a:t>Science-as-a-service platform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Define </a:t>
            </a:r>
            <a:r>
              <a:rPr lang="en-US" sz="2800" dirty="0"/>
              <a:t>your own compute, and storage </a:t>
            </a:r>
            <a:r>
              <a:rPr lang="en-US" sz="2800" dirty="0" smtClean="0"/>
              <a:t>resources (local and </a:t>
            </a:r>
            <a:r>
              <a:rPr lang="en-US" sz="2800" i="1" dirty="0" smtClean="0"/>
              <a:t>CyVerse</a:t>
            </a:r>
            <a:r>
              <a:rPr lang="en-US" sz="2800" dirty="0" smtClean="0"/>
              <a:t>)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Build </a:t>
            </a:r>
            <a:r>
              <a:rPr lang="en-US" sz="2800" dirty="0"/>
              <a:t>your own app store of scientific codes and workflows</a:t>
            </a:r>
            <a:endParaRPr lang="en-US" sz="2800" dirty="0" smtClean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18" y="1151286"/>
            <a:ext cx="1926905" cy="127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09233" y="1151286"/>
            <a:ext cx="5171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latin typeface="Effra" panose="02000506080000020004" pitchFamily="2" charset="0"/>
              </a:rPr>
              <a:t>DNA Subway</a:t>
            </a:r>
            <a:endParaRPr lang="en-US" sz="3200" dirty="0">
              <a:latin typeface="Effra" panose="02000506080000020004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22839" y="2243333"/>
            <a:ext cx="89459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971AB"/>
                </a:solidFill>
              </a:rPr>
              <a:t>Educational workflows for Genomes, DNA Barcoding, RNA-</a:t>
            </a:r>
            <a:r>
              <a:rPr lang="en-US" sz="2400" dirty="0" err="1" smtClean="0">
                <a:solidFill>
                  <a:srgbClr val="0971AB"/>
                </a:solidFill>
              </a:rPr>
              <a:t>Seq</a:t>
            </a:r>
            <a:r>
              <a:rPr lang="en-US" sz="2400" dirty="0" smtClean="0">
                <a:solidFill>
                  <a:srgbClr val="0971AB"/>
                </a:solidFill>
              </a:rPr>
              <a:t> </a:t>
            </a:r>
          </a:p>
          <a:p>
            <a:endParaRPr lang="en-US" sz="2800" dirty="0" smtClean="0">
              <a:solidFill>
                <a:srgbClr val="0971AB"/>
              </a:solidFill>
            </a:endParaRPr>
          </a:p>
          <a:p>
            <a:endParaRPr lang="en-US" sz="2800" dirty="0">
              <a:solidFill>
                <a:srgbClr val="0971A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59575" y="3384832"/>
            <a:ext cx="1073242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prstClr val="black"/>
                </a:solidFill>
              </a:rPr>
              <a:t>Commonly used bioinformatics tools in streamlined workflows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prstClr val="black"/>
                </a:solidFill>
              </a:rPr>
              <a:t>Teach important concepts in biology and bioinformatics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prstClr val="black"/>
                </a:solidFill>
              </a:rPr>
              <a:t>Inquiry-based experiments for novel discovery and publication of data</a:t>
            </a:r>
            <a:endParaRPr lang="en-US" sz="2800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78" y="1453243"/>
            <a:ext cx="1577993" cy="117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1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9233" y="1151286"/>
            <a:ext cx="27725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latin typeface="Effra" panose="02000506080000020004" pitchFamily="2" charset="0"/>
              </a:rPr>
              <a:t>Bisque</a:t>
            </a:r>
            <a:endParaRPr lang="en-US" sz="3200" dirty="0">
              <a:latin typeface="Effra" panose="02000506080000020004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22839" y="2243333"/>
            <a:ext cx="89459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971AB"/>
                </a:solidFill>
              </a:rPr>
              <a:t>Image analysis, management, and metadata</a:t>
            </a:r>
          </a:p>
          <a:p>
            <a:endParaRPr lang="en-US" sz="2800" dirty="0" smtClean="0">
              <a:solidFill>
                <a:srgbClr val="0971AB"/>
              </a:solidFill>
            </a:endParaRPr>
          </a:p>
          <a:p>
            <a:endParaRPr lang="en-US" sz="2800" dirty="0">
              <a:solidFill>
                <a:srgbClr val="0971AB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14121" y="3435132"/>
            <a:ext cx="916148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Secure </a:t>
            </a:r>
            <a:r>
              <a:rPr lang="en-US" sz="2800" dirty="0"/>
              <a:t>image storage, analysis, and data management </a:t>
            </a:r>
            <a:endParaRPr lang="en-US" sz="2800" dirty="0" smtClean="0"/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/>
              <a:t>I</a:t>
            </a:r>
            <a:r>
              <a:rPr lang="en-US" sz="2800" dirty="0" smtClean="0"/>
              <a:t>ntegrate </a:t>
            </a:r>
            <a:r>
              <a:rPr lang="en-US" sz="2800" dirty="0"/>
              <a:t>existing applications or create new </a:t>
            </a:r>
            <a:r>
              <a:rPr lang="en-US" sz="2800" dirty="0" smtClean="0"/>
              <a:t>ones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Custom </a:t>
            </a:r>
            <a:r>
              <a:rPr lang="en-US" sz="2800" dirty="0"/>
              <a:t>visualization and image handling routines and APIs</a:t>
            </a:r>
            <a:endParaRPr lang="en-US" sz="28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>
              <a:solidFill>
                <a:prstClr val="black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25" y="1076827"/>
            <a:ext cx="1784991" cy="182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96553"/>
            <a:ext cx="9144000" cy="1056061"/>
          </a:xfrm>
        </p:spPr>
        <p:txBody>
          <a:bodyPr/>
          <a:lstStyle/>
          <a:p>
            <a:r>
              <a:rPr lang="en-US" dirty="0" smtClean="0"/>
              <a:t>Slides and Tutorials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550127" y="3776241"/>
            <a:ext cx="9144000" cy="512762"/>
          </a:xfrm>
        </p:spPr>
        <p:txBody>
          <a:bodyPr/>
          <a:lstStyle/>
          <a:p>
            <a:r>
              <a:rPr lang="en-US" sz="5400" dirty="0" err="1" smtClean="0"/>
              <a:t>www.cyverse.org</a:t>
            </a:r>
            <a:r>
              <a:rPr lang="en-US" sz="5400" dirty="0" smtClean="0"/>
              <a:t>/sol2016</a:t>
            </a:r>
            <a:endParaRPr lang="en-US" sz="5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4217" y="1680741"/>
            <a:ext cx="4191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679449"/>
            <a:ext cx="12192000" cy="1056061"/>
          </a:xfrm>
        </p:spPr>
        <p:txBody>
          <a:bodyPr/>
          <a:lstStyle/>
          <a:p>
            <a:r>
              <a:rPr lang="en-US" sz="4800" dirty="0" smtClean="0"/>
              <a:t>How can you do science in CyVerse?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6364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12812" y="666938"/>
            <a:ext cx="57635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Effra" panose="02000506080000020004" pitchFamily="2" charset="0"/>
              </a:rPr>
              <a:t>CyVerse Data Commons</a:t>
            </a:r>
            <a:endParaRPr lang="en-US" dirty="0">
              <a:latin typeface="Effra" panose="02000506080000020004" pitchFamily="2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21" y="666938"/>
            <a:ext cx="800572" cy="11316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45650" y="1336883"/>
            <a:ext cx="8945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971AB"/>
                </a:solidFill>
              </a:rPr>
              <a:t> Making data discoverable and reusable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534" y="2148858"/>
            <a:ext cx="85358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Data Store architecture is built for metadata management </a:t>
            </a:r>
          </a:p>
          <a:p>
            <a:r>
              <a:rPr lang="en-US" sz="2800" dirty="0" smtClean="0"/>
              <a:t> 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1209305" y="2860370"/>
            <a:ext cx="921864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Data within CyVerse maintains provenance and can be labeled using a variety of metadata templates or using custom schemas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Direct submission of sequencing data to NCBI Sequence Read Archive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Request DOIs and ARKs (Archival Resource Key) for permanent data identification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Support for elastic search, data sharing, and anonymous access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00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12812" y="666938"/>
            <a:ext cx="57635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Effra" panose="02000506080000020004" pitchFamily="2" charset="0"/>
              </a:rPr>
              <a:t>CyVerse Data Commons</a:t>
            </a:r>
            <a:endParaRPr lang="en-US" dirty="0">
              <a:latin typeface="Effra" panose="02000506080000020004" pitchFamily="2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21" y="666938"/>
            <a:ext cx="800572" cy="11316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45650" y="1336883"/>
            <a:ext cx="8945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971AB"/>
                </a:solidFill>
              </a:rPr>
              <a:t> Supporting the lifecycle of data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3005344" y="4305050"/>
            <a:ext cx="2438221" cy="45719"/>
          </a:xfrm>
          <a:prstGeom prst="rect">
            <a:avLst/>
          </a:prstGeom>
          <a:solidFill>
            <a:srgbClr val="0971AB"/>
          </a:solidFill>
          <a:ln>
            <a:solidFill>
              <a:srgbClr val="0971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80" y="3295720"/>
            <a:ext cx="2984754" cy="1855591"/>
          </a:xfrm>
          <a:prstGeom prst="rect">
            <a:avLst/>
          </a:prstGeom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931" y="4223516"/>
            <a:ext cx="1239771" cy="12397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5305" y="3161371"/>
            <a:ext cx="2918758" cy="198994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6718" y="3161371"/>
            <a:ext cx="2543063" cy="174482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3998" y="3830430"/>
            <a:ext cx="2399436" cy="1632857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/>
          <p:cNvSpPr txBox="1"/>
          <p:nvPr/>
        </p:nvSpPr>
        <p:spPr>
          <a:xfrm>
            <a:off x="983967" y="2524478"/>
            <a:ext cx="2243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971AB"/>
                </a:solidFill>
              </a:rPr>
              <a:t> Simple upload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61997" y="2524477"/>
            <a:ext cx="3108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971AB"/>
                </a:solidFill>
              </a:rPr>
              <a:t>markup, search</a:t>
            </a:r>
            <a:r>
              <a:rPr lang="en-US" sz="2400" b="1" smtClean="0">
                <a:solidFill>
                  <a:srgbClr val="0971AB"/>
                </a:solidFill>
              </a:rPr>
              <a:t>, share</a:t>
            </a:r>
            <a:endParaRPr lang="en-US" sz="2400" b="1" dirty="0" smtClean="0">
              <a:solidFill>
                <a:srgbClr val="0971AB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74040" y="2524476"/>
            <a:ext cx="3108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0971AB"/>
                </a:solidFill>
              </a:rPr>
              <a:t>publish</a:t>
            </a:r>
            <a:endParaRPr lang="en-US" sz="2400" b="1" dirty="0" smtClean="0">
              <a:solidFill>
                <a:srgbClr val="0971AB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 rot="5400000">
            <a:off x="6985803" y="4221317"/>
            <a:ext cx="2438221" cy="45719"/>
          </a:xfrm>
          <a:prstGeom prst="rect">
            <a:avLst/>
          </a:prstGeom>
          <a:solidFill>
            <a:srgbClr val="0971AB"/>
          </a:solidFill>
          <a:ln>
            <a:solidFill>
              <a:srgbClr val="0971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8607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12812" y="666938"/>
            <a:ext cx="55899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Effra" panose="02000506080000020004" pitchFamily="2" charset="0"/>
              </a:rPr>
              <a:t>Discovery Environment</a:t>
            </a:r>
            <a:endParaRPr lang="en-US" dirty="0">
              <a:latin typeface="Effra" panose="02000506080000020004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5650" y="1336883"/>
            <a:ext cx="8945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971AB"/>
                </a:solidFill>
              </a:rPr>
              <a:t> End-to-end workflows for genomics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3" y="790084"/>
            <a:ext cx="1163917" cy="9966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56" y="2247769"/>
            <a:ext cx="2825304" cy="22071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1733" y="1992494"/>
            <a:ext cx="3752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971AB"/>
                </a:solidFill>
                <a:ea typeface="TextaW00-Regular" charset="0"/>
                <a:cs typeface="TextaW00-Regular" charset="0"/>
              </a:rPr>
              <a:t>RNA-</a:t>
            </a:r>
            <a:r>
              <a:rPr lang="en-US" sz="2000" dirty="0" err="1" smtClean="0">
                <a:solidFill>
                  <a:srgbClr val="0971AB"/>
                </a:solidFill>
                <a:ea typeface="TextaW00-Regular" charset="0"/>
                <a:cs typeface="TextaW00-Regular" charset="0"/>
              </a:rPr>
              <a:t>Seq</a:t>
            </a:r>
            <a:r>
              <a:rPr lang="en-US" sz="2000" dirty="0" smtClean="0">
                <a:solidFill>
                  <a:srgbClr val="0971AB"/>
                </a:solidFill>
                <a:ea typeface="TextaW00-Regular" charset="0"/>
                <a:cs typeface="TextaW00-Regular" charset="0"/>
              </a:rPr>
              <a:t> 1: Differential Expression</a:t>
            </a:r>
            <a:endParaRPr lang="en-US" sz="2000" dirty="0">
              <a:solidFill>
                <a:srgbClr val="0971AB"/>
              </a:solidFill>
              <a:ea typeface="TextaW00-Regular" charset="0"/>
              <a:cs typeface="TextaW00-Regular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6977" y="2035092"/>
            <a:ext cx="3404435" cy="238623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50432" y="1992494"/>
            <a:ext cx="3208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971AB"/>
                </a:solidFill>
                <a:ea typeface="TextaW00-Regular" charset="0"/>
                <a:cs typeface="TextaW00-Regular" charset="0"/>
              </a:rPr>
              <a:t>RNA-</a:t>
            </a:r>
            <a:r>
              <a:rPr lang="en-US" sz="2000" dirty="0" err="1" smtClean="0">
                <a:solidFill>
                  <a:srgbClr val="0971AB"/>
                </a:solidFill>
                <a:ea typeface="TextaW00-Regular" charset="0"/>
                <a:cs typeface="TextaW00-Regular" charset="0"/>
              </a:rPr>
              <a:t>Seq</a:t>
            </a:r>
            <a:r>
              <a:rPr lang="en-US" sz="2000" dirty="0" smtClean="0">
                <a:solidFill>
                  <a:srgbClr val="0971AB"/>
                </a:solidFill>
                <a:ea typeface="TextaW00-Regular" charset="0"/>
                <a:cs typeface="TextaW00-Regular" charset="0"/>
              </a:rPr>
              <a:t> 2: High-throughput </a:t>
            </a:r>
            <a:endParaRPr lang="en-US" sz="2000" dirty="0">
              <a:solidFill>
                <a:srgbClr val="0971AB"/>
              </a:solidFill>
              <a:ea typeface="TextaW00-Regular" charset="0"/>
              <a:cs typeface="TextaW00-Regular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5935" y="2183818"/>
            <a:ext cx="3264455" cy="223751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795223" y="1992494"/>
            <a:ext cx="2127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971AB"/>
                </a:solidFill>
                <a:ea typeface="TextaW00-Regular" charset="0"/>
                <a:cs typeface="TextaW00-Regular" charset="0"/>
              </a:rPr>
              <a:t>Genome Assembly</a:t>
            </a:r>
            <a:endParaRPr lang="en-US" sz="2000" dirty="0">
              <a:solidFill>
                <a:srgbClr val="0971AB"/>
              </a:solidFill>
              <a:ea typeface="TextaW00-Regular" charset="0"/>
              <a:cs typeface="TextaW00-Regular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422" y="4613698"/>
            <a:ext cx="2723267" cy="204104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72361" y="4515926"/>
            <a:ext cx="2733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971AB"/>
                </a:solidFill>
                <a:ea typeface="TextaW00-Regular" charset="0"/>
                <a:cs typeface="TextaW00-Regular" charset="0"/>
              </a:rPr>
              <a:t>Transcriptome Assembly</a:t>
            </a:r>
            <a:endParaRPr lang="en-US" sz="2000" dirty="0">
              <a:solidFill>
                <a:srgbClr val="0971AB"/>
              </a:solidFill>
              <a:ea typeface="TextaW00-Regular" charset="0"/>
              <a:cs typeface="TextaW00-Regular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7547" y="4690941"/>
            <a:ext cx="2940059" cy="204093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751663" y="4515926"/>
            <a:ext cx="2621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971AB"/>
                </a:solidFill>
                <a:ea typeface="TextaW00-Regular" charset="0"/>
                <a:cs typeface="TextaW00-Regular" charset="0"/>
              </a:rPr>
              <a:t>WQ-Maker Annotation</a:t>
            </a:r>
            <a:endParaRPr lang="en-US" sz="2000" dirty="0">
              <a:solidFill>
                <a:srgbClr val="0971AB"/>
              </a:solidFill>
              <a:ea typeface="TextaW00-Regular" charset="0"/>
              <a:cs typeface="TextaW00-Regular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2265" y="4844373"/>
            <a:ext cx="1989615" cy="188749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705464" y="4515926"/>
            <a:ext cx="2299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971AB"/>
                </a:solidFill>
                <a:ea typeface="TextaW00-Regular" charset="0"/>
                <a:cs typeface="TextaW00-Regular" charset="0"/>
              </a:rPr>
              <a:t>Association Studies </a:t>
            </a:r>
            <a:endParaRPr lang="en-US" sz="2000" dirty="0">
              <a:solidFill>
                <a:srgbClr val="0971AB"/>
              </a:solidFill>
              <a:ea typeface="TextaW00-Regular" charset="0"/>
              <a:cs typeface="TextaW00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42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12812" y="666938"/>
            <a:ext cx="55899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Effra" panose="02000506080000020004" pitchFamily="2" charset="0"/>
              </a:rPr>
              <a:t>Discovery Environment</a:t>
            </a:r>
            <a:endParaRPr lang="en-US" dirty="0">
              <a:latin typeface="Effra" panose="02000506080000020004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5650" y="1336883"/>
            <a:ext cx="8945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971AB"/>
                </a:solidFill>
              </a:rPr>
              <a:t> User friendly, developer friendly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3" y="790084"/>
            <a:ext cx="1163917" cy="996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30" y="2530002"/>
            <a:ext cx="5262182" cy="3192692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304" y="2530002"/>
            <a:ext cx="1247592" cy="106484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319734" y="3366712"/>
            <a:ext cx="20302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13B5B"/>
                </a:solidFill>
                <a:ea typeface="TextaW00-Regular" charset="0"/>
                <a:cs typeface="TextaW00-Regular" charset="0"/>
              </a:rPr>
              <a:t>The Agave Platform</a:t>
            </a:r>
          </a:p>
          <a:p>
            <a:pPr algn="ctr"/>
            <a:r>
              <a:rPr lang="en-US" sz="2000" b="1" dirty="0" smtClean="0">
                <a:solidFill>
                  <a:srgbClr val="013B5B"/>
                </a:solidFill>
                <a:ea typeface="TextaW00-Regular" charset="0"/>
                <a:cs typeface="TextaW00-Regular" charset="0"/>
              </a:rPr>
              <a:t>API</a:t>
            </a:r>
            <a:endParaRPr lang="en-US" sz="2000" b="1" dirty="0">
              <a:solidFill>
                <a:srgbClr val="013B5B"/>
              </a:solidFill>
              <a:ea typeface="TextaW00-Regular" charset="0"/>
              <a:cs typeface="TextaW00-Regular" charset="0"/>
            </a:endParaRPr>
          </a:p>
        </p:txBody>
      </p:sp>
      <p:pic>
        <p:nvPicPr>
          <p:cNvPr id="25" name="Picture 2" descr="https://developer.ibm.com/bluemix/wp-content/uploads/sites/20/2015/06/docker-logo-3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354" y="4438364"/>
            <a:ext cx="963313" cy="80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ttps://www.xsede.org/image/image_gallery?uuid=4763ec36-920a-4daa-95bb-9fa28b4c2ea2&amp;groupId=18157&amp;t=1403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0320" y="3302467"/>
            <a:ext cx="1239637" cy="123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www.incommon.org/newsletter/images/xsede-full-colo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930" y="3684206"/>
            <a:ext cx="1497316" cy="56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061" y="1489516"/>
            <a:ext cx="830344" cy="71098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017" y="1772238"/>
            <a:ext cx="631532" cy="89267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799" y="1935701"/>
            <a:ext cx="974680" cy="565745"/>
          </a:xfrm>
          <a:prstGeom prst="rect">
            <a:avLst/>
          </a:prstGeom>
        </p:spPr>
      </p:pic>
      <p:pic>
        <p:nvPicPr>
          <p:cNvPr id="2052" name="Picture 4" descr="https://encrypted-tbn1.gstatic.com/images?q=tbn:ANd9GcSpcThAV6beL_g_lLT86WkSjmxRDjbBOZJuXb1ZpRE4Z25IZ4D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588" y="5050008"/>
            <a:ext cx="1677065" cy="67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9231796" y="2666133"/>
            <a:ext cx="2119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971AB"/>
                </a:solidFill>
                <a:ea typeface="TextaW00-Regular" charset="0"/>
                <a:cs typeface="TextaW00-Regular" charset="0"/>
              </a:rPr>
              <a:t>CyVerse Platforms</a:t>
            </a:r>
            <a:endParaRPr lang="en-US" sz="2000" b="1" dirty="0">
              <a:solidFill>
                <a:srgbClr val="0971AB"/>
              </a:solidFill>
              <a:ea typeface="TextaW00-Regular" charset="0"/>
              <a:cs typeface="TextaW00-Regular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080017" y="4315148"/>
            <a:ext cx="26688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rgbClr val="0971AB"/>
                </a:solidFill>
                <a:ea typeface="TextaW00-Regular" charset="0"/>
                <a:cs typeface="TextaW00-Regular" charset="0"/>
              </a:rPr>
              <a:t>XSEDE Supercomputing</a:t>
            </a:r>
            <a:endParaRPr lang="en-US" sz="2000" b="1" dirty="0">
              <a:solidFill>
                <a:srgbClr val="0971AB"/>
              </a:solidFill>
              <a:ea typeface="TextaW00-Regular" charset="0"/>
              <a:cs typeface="TextaW00-Regular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231796" y="5765707"/>
            <a:ext cx="2605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971AB"/>
                </a:solidFill>
                <a:ea typeface="TextaW00-Regular" charset="0"/>
                <a:cs typeface="TextaW00-Regular" charset="0"/>
              </a:rPr>
              <a:t>External cloud systems</a:t>
            </a:r>
            <a:endParaRPr lang="en-US" sz="2000" b="1" dirty="0">
              <a:solidFill>
                <a:srgbClr val="0971AB"/>
              </a:solidFill>
              <a:ea typeface="TextaW00-Regular" charset="0"/>
              <a:cs typeface="TextaW00-Regular" charset="0"/>
            </a:endParaRPr>
          </a:p>
        </p:txBody>
      </p:sp>
      <p:sp>
        <p:nvSpPr>
          <p:cNvPr id="33" name="Rectangle 32"/>
          <p:cNvSpPr/>
          <p:nvPr/>
        </p:nvSpPr>
        <p:spPr>
          <a:xfrm rot="5400000" flipV="1">
            <a:off x="3911783" y="4213256"/>
            <a:ext cx="4801966" cy="45719"/>
          </a:xfrm>
          <a:prstGeom prst="rect">
            <a:avLst/>
          </a:prstGeom>
          <a:solidFill>
            <a:srgbClr val="0971AB"/>
          </a:solidFill>
          <a:ln>
            <a:solidFill>
              <a:srgbClr val="0971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8075675" y="3062423"/>
            <a:ext cx="846375" cy="8038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8107509" y="4484251"/>
            <a:ext cx="971376" cy="7348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8093676" y="4176223"/>
            <a:ext cx="805873" cy="71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72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12812" y="666938"/>
            <a:ext cx="33339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Effra" panose="02000506080000020004" pitchFamily="2" charset="0"/>
              </a:rPr>
              <a:t>DNA Subway</a:t>
            </a:r>
            <a:endParaRPr lang="en-US" dirty="0">
              <a:latin typeface="Effra" panose="02000506080000020004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12812" y="1243413"/>
            <a:ext cx="8945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971AB"/>
                </a:solidFill>
              </a:rPr>
              <a:t>Classroom applications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71" y="810982"/>
            <a:ext cx="1002985" cy="74725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05" y="2468493"/>
            <a:ext cx="4253697" cy="2773452"/>
          </a:xfrm>
          <a:prstGeom prst="rect">
            <a:avLst/>
          </a:prstGeom>
          <a:noFill/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836" y="1161627"/>
            <a:ext cx="2419392" cy="74101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844" y="3681799"/>
            <a:ext cx="1828509" cy="106860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7723" y="3832065"/>
            <a:ext cx="2269194" cy="918343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246955" y="2082525"/>
            <a:ext cx="60851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Classroom-friendly RNA-Seq workflows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More than 900Gbs Student-faculty projects analyzed in 36 genomes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Online educational materials</a:t>
            </a:r>
            <a:endParaRPr lang="en-US" sz="2400" dirty="0"/>
          </a:p>
        </p:txBody>
      </p:sp>
      <p:sp>
        <p:nvSpPr>
          <p:cNvPr id="43" name="TextBox 42"/>
          <p:cNvSpPr txBox="1"/>
          <p:nvPr/>
        </p:nvSpPr>
        <p:spPr>
          <a:xfrm>
            <a:off x="5246955" y="4928637"/>
            <a:ext cx="62654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DNA Barcoding workflow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~10,000 student-analyzed barcodes and 125 novel NCBI submissions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Online educational materials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4944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679449"/>
            <a:ext cx="12192000" cy="1056061"/>
          </a:xfrm>
        </p:spPr>
        <p:txBody>
          <a:bodyPr/>
          <a:lstStyle/>
          <a:p>
            <a:r>
              <a:rPr lang="en-US" sz="4800" dirty="0" smtClean="0"/>
              <a:t>How can I use CyVerse?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8160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381" y="544665"/>
            <a:ext cx="10814892" cy="629642"/>
          </a:xfrm>
        </p:spPr>
        <p:txBody>
          <a:bodyPr/>
          <a:lstStyle/>
          <a:p>
            <a:r>
              <a:rPr lang="en-US" dirty="0" smtClean="0"/>
              <a:t>Hands-on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2381" y="983703"/>
            <a:ext cx="9508659" cy="376237"/>
          </a:xfrm>
        </p:spPr>
        <p:txBody>
          <a:bodyPr/>
          <a:lstStyle/>
          <a:p>
            <a:r>
              <a:rPr lang="en-US" dirty="0" smtClean="0"/>
              <a:t>Workshops that reach users where they are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3" y="2378192"/>
            <a:ext cx="3312717" cy="2474314"/>
          </a:xfrm>
          <a:prstGeom prst="rect">
            <a:avLst/>
          </a:prstGeom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062898" y="1702872"/>
            <a:ext cx="2234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971AB"/>
                </a:solidFill>
              </a:rPr>
              <a:t>Tools &amp; Services</a:t>
            </a:r>
            <a:endParaRPr lang="en-US" sz="2400" dirty="0">
              <a:solidFill>
                <a:srgbClr val="0971AB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64858" y="1702872"/>
            <a:ext cx="3062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971AB"/>
                </a:solidFill>
              </a:rPr>
              <a:t>Genomics in Education</a:t>
            </a:r>
            <a:endParaRPr lang="en-US" sz="2400" dirty="0">
              <a:solidFill>
                <a:srgbClr val="0971AB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9358" y="5025752"/>
            <a:ext cx="51682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Two days; ta</a:t>
            </a:r>
            <a:r>
              <a:rPr lang="en-US" sz="2000" dirty="0"/>
              <a:t>r</a:t>
            </a:r>
            <a:r>
              <a:rPr lang="en-US" sz="2000" dirty="0" smtClean="0"/>
              <a:t>geted to researchers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Hands-on learning modules tailor to interests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Individual consultations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1026 participants since 2011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0159" y="2383626"/>
            <a:ext cx="3332035" cy="2468880"/>
          </a:xfrm>
          <a:prstGeom prst="rect">
            <a:avLst/>
          </a:prstGeom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6799463" y="5025751"/>
            <a:ext cx="45934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Two days; targeted to educators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</a:t>
            </a:r>
            <a:r>
              <a:rPr lang="en-US" sz="2000" dirty="0" smtClean="0"/>
              <a:t>air bioinformatics with classroom labs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Help for generating lesson plans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748 participants since 2010</a:t>
            </a:r>
            <a:endParaRPr lang="en-US" sz="20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6126226" y="1702872"/>
            <a:ext cx="10160" cy="3654179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6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381" y="544665"/>
            <a:ext cx="10814892" cy="629642"/>
          </a:xfrm>
        </p:spPr>
        <p:txBody>
          <a:bodyPr/>
          <a:lstStyle/>
          <a:p>
            <a:r>
              <a:rPr lang="en-US" dirty="0" smtClean="0"/>
              <a:t>Online learning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2381" y="1050609"/>
            <a:ext cx="9508659" cy="376237"/>
          </a:xfrm>
        </p:spPr>
        <p:txBody>
          <a:bodyPr/>
          <a:lstStyle/>
          <a:p>
            <a:r>
              <a:rPr lang="en-US" dirty="0" smtClean="0"/>
              <a:t>Documentation, tutorials, and help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65527" y="1902848"/>
            <a:ext cx="2201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971AB"/>
                </a:solidFill>
              </a:rPr>
              <a:t>Learning Center</a:t>
            </a:r>
            <a:endParaRPr lang="en-US" sz="2400" dirty="0">
              <a:solidFill>
                <a:srgbClr val="0971A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32045" y="4716272"/>
            <a:ext cx="2199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u="sng" dirty="0" smtClean="0"/>
              <a:t>wiki.cyverse.org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Documentation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4502880" y="2157044"/>
            <a:ext cx="15444" cy="2300804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242496" y="1902848"/>
            <a:ext cx="761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971AB"/>
                </a:solidFill>
              </a:rPr>
              <a:t>Wiki</a:t>
            </a:r>
            <a:endParaRPr lang="en-US" sz="2400" dirty="0">
              <a:solidFill>
                <a:srgbClr val="0971AB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859008" y="1902848"/>
            <a:ext cx="1011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971AB"/>
                </a:solidFill>
              </a:rPr>
              <a:t>Forum</a:t>
            </a:r>
            <a:endParaRPr lang="en-US" sz="2400" dirty="0">
              <a:solidFill>
                <a:srgbClr val="0971AB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38" y="2611773"/>
            <a:ext cx="2937758" cy="1635141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356" y="2622387"/>
            <a:ext cx="2106029" cy="162452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575027" y="4705096"/>
            <a:ext cx="3382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cyverse.org/learning-center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Tutorials and quick-starts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8520139" y="2157045"/>
            <a:ext cx="15444" cy="2300804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3467" y="2570478"/>
            <a:ext cx="2122384" cy="167643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8706425" y="4705096"/>
            <a:ext cx="33164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u="sng" dirty="0" smtClean="0"/>
              <a:t>ask.iplantcollaborative.org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Community help/Q&amp;A</a:t>
            </a:r>
          </a:p>
        </p:txBody>
      </p:sp>
    </p:spTree>
    <p:extLst>
      <p:ext uri="{BB962C8B-B14F-4D97-AF65-F5344CB8AC3E}">
        <p14:creationId xmlns:p14="http://schemas.microsoft.com/office/powerpoint/2010/main" val="67580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403971" y="2257741"/>
            <a:ext cx="9144000" cy="512762"/>
          </a:xfrm>
        </p:spPr>
        <p:txBody>
          <a:bodyPr/>
          <a:lstStyle/>
          <a:p>
            <a:r>
              <a:rPr lang="en-US" dirty="0" smtClean="0"/>
              <a:t>CyVerse Executive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89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16112"/>
            <a:ext cx="12192000" cy="820533"/>
          </a:xfrm>
        </p:spPr>
        <p:txBody>
          <a:bodyPr/>
          <a:lstStyle/>
          <a:p>
            <a:r>
              <a:rPr lang="en-US" sz="5400" dirty="0" smtClean="0"/>
              <a:t>CyVerse Evolution</a:t>
            </a:r>
            <a:endParaRPr lang="en-US" sz="5400" dirty="0"/>
          </a:p>
        </p:txBody>
      </p:sp>
      <p:sp>
        <p:nvSpPr>
          <p:cNvPr id="9" name="TextBox 8"/>
          <p:cNvSpPr txBox="1"/>
          <p:nvPr/>
        </p:nvSpPr>
        <p:spPr>
          <a:xfrm>
            <a:off x="260283" y="4355325"/>
            <a:ext cx="30421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 smtClean="0"/>
              <a:t>CyVerse 2016</a:t>
            </a:r>
          </a:p>
          <a:p>
            <a:pPr algn="ctr"/>
            <a:r>
              <a:rPr lang="en-US" sz="2000" dirty="0" smtClean="0"/>
              <a:t>Transforming Science Through Data-Driven Discovery</a:t>
            </a:r>
            <a:endParaRPr lang="en-US" sz="2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44" y="1796155"/>
            <a:ext cx="2493819" cy="21241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02422" y="1719725"/>
            <a:ext cx="827038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971AB"/>
                </a:solidFill>
              </a:rPr>
              <a:t>Vision:</a:t>
            </a:r>
          </a:p>
          <a:p>
            <a:r>
              <a:rPr lang="en-US" sz="2800" dirty="0" smtClean="0"/>
              <a:t>Transforming science through data-driven discovery</a:t>
            </a:r>
          </a:p>
          <a:p>
            <a:endParaRPr lang="en-US" sz="2800" dirty="0">
              <a:solidFill>
                <a:srgbClr val="0971AB"/>
              </a:solidFill>
            </a:endParaRPr>
          </a:p>
          <a:p>
            <a:r>
              <a:rPr lang="en-US" sz="2800" dirty="0" smtClean="0">
                <a:solidFill>
                  <a:srgbClr val="0971AB"/>
                </a:solidFill>
              </a:rPr>
              <a:t>Mission:</a:t>
            </a:r>
          </a:p>
          <a:p>
            <a:r>
              <a:rPr lang="en-US" sz="2800" dirty="0" smtClean="0"/>
              <a:t>Design, develop, deploy, and expand a national </a:t>
            </a:r>
            <a:r>
              <a:rPr lang="en-US" sz="2800" dirty="0" smtClean="0">
                <a:solidFill>
                  <a:srgbClr val="F19E1F"/>
                </a:solidFill>
              </a:rPr>
              <a:t>cyberinfrastructure</a:t>
            </a:r>
            <a:r>
              <a:rPr lang="en-US" sz="2800" dirty="0" smtClean="0"/>
              <a:t> for life science research, and train scientists in its use</a:t>
            </a:r>
          </a:p>
          <a:p>
            <a:endParaRPr lang="en-US" sz="2800" dirty="0"/>
          </a:p>
          <a:p>
            <a:pPr algn="ctr"/>
            <a:r>
              <a:rPr lang="en-US" sz="2800" dirty="0" smtClean="0">
                <a:solidFill>
                  <a:srgbClr val="0971AB"/>
                </a:solidFill>
              </a:rPr>
              <a:t>More than 30K users, PB of data, and hundreds of publications, courses, and discoveries</a:t>
            </a:r>
            <a:endParaRPr lang="en-US" sz="2800" dirty="0">
              <a:solidFill>
                <a:srgbClr val="0971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63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90003" y="2117456"/>
            <a:ext cx="99140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Getting Data </a:t>
            </a:r>
            <a:r>
              <a:rPr lang="en-US" sz="6000" smtClean="0"/>
              <a:t>into CyVerse</a:t>
            </a:r>
            <a:endParaRPr lang="en-US" sz="6000" dirty="0" smtClean="0"/>
          </a:p>
          <a:p>
            <a:pPr algn="ctr"/>
            <a:endParaRPr lang="en-US" sz="4800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892" y="3328253"/>
            <a:ext cx="1519505" cy="214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1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12812" y="875218"/>
            <a:ext cx="5821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Effra" panose="02000506080000020004" pitchFamily="2" charset="0"/>
              </a:rPr>
              <a:t>CyVerse Data Store </a:t>
            </a:r>
            <a:endParaRPr lang="en-US" sz="2400" dirty="0">
              <a:latin typeface="Effra" panose="02000506080000020004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1407" y="2496525"/>
            <a:ext cx="9630200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/>
              <a:t>Store any type of file related to your research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/>
              <a:t>Move files seamlessly between CyVerse platforms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/>
              <a:t>Automate file transfers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/>
              <a:t>Share files with lab members, collaborators, and communities</a:t>
            </a:r>
            <a:endParaRPr lang="en-US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21" y="666938"/>
            <a:ext cx="800572" cy="113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6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12812" y="704253"/>
            <a:ext cx="56484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Effra" panose="02000506080000020004" pitchFamily="2" charset="0"/>
              </a:rPr>
              <a:t>CyVerse Data Store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02872" y="2359969"/>
            <a:ext cx="33756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Effra" panose="02000506080000020004" pitchFamily="2" charset="0"/>
              </a:rPr>
              <a:t>Command line</a:t>
            </a:r>
            <a:endParaRPr lang="en-US" sz="4000" dirty="0">
              <a:latin typeface="Effra" panose="02000506080000020004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71530" y="2359969"/>
            <a:ext cx="35628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Effra" panose="02000506080000020004" pitchFamily="2" charset="0"/>
              </a:rPr>
              <a:t>Point-and-click</a:t>
            </a:r>
            <a:endParaRPr lang="en-US" sz="4000" dirty="0">
              <a:latin typeface="Effra" panose="02000506080000020004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 rot="5400000">
            <a:off x="5089848" y="4074925"/>
            <a:ext cx="4185704" cy="45719"/>
          </a:xfrm>
          <a:prstGeom prst="rect">
            <a:avLst/>
          </a:prstGeom>
          <a:solidFill>
            <a:srgbClr val="097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246" y="3312262"/>
            <a:ext cx="2998367" cy="1544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/>
          <p:cNvSpPr txBox="1"/>
          <p:nvPr/>
        </p:nvSpPr>
        <p:spPr>
          <a:xfrm>
            <a:off x="8861355" y="4992411"/>
            <a:ext cx="14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Effra" panose="02000506080000020004" pitchFamily="2" charset="0"/>
              </a:rPr>
              <a:t>iCommands             </a:t>
            </a:r>
            <a:endParaRPr lang="en-US" dirty="0">
              <a:latin typeface="Effra" panose="02000506080000020004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11411" y="1462952"/>
            <a:ext cx="3281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Effra" panose="02000506080000020004" pitchFamily="2" charset="0"/>
              </a:rPr>
              <a:t>Multiple ways to access</a:t>
            </a:r>
            <a:endParaRPr lang="en-US" sz="1050" dirty="0">
              <a:latin typeface="Effra" panose="02000506080000020004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8708" y="4992411"/>
            <a:ext cx="554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Effra" panose="02000506080000020004" pitchFamily="2" charset="0"/>
              </a:rPr>
              <a:t>Cyberduck                                     </a:t>
            </a:r>
            <a:r>
              <a:rPr lang="en-US" dirty="0" smtClean="0">
                <a:latin typeface="Effra" panose="02000506080000020004" pitchFamily="2" charset="0"/>
              </a:rPr>
              <a:t>Discovery Environment</a:t>
            </a:r>
            <a:endParaRPr lang="en-US" dirty="0">
              <a:latin typeface="Effra" panose="02000506080000020004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72" y="3285651"/>
            <a:ext cx="1570771" cy="157077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21" y="666938"/>
            <a:ext cx="800572" cy="11316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8203" y="3312262"/>
            <a:ext cx="3114325" cy="1611718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88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12812" y="771078"/>
            <a:ext cx="71716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Effra" panose="02000506080000020004" pitchFamily="2" charset="0"/>
              </a:rPr>
              <a:t>Discovery Environment</a:t>
            </a:r>
            <a:endParaRPr lang="en-US" sz="2400" dirty="0">
              <a:latin typeface="Effra" panose="02000506080000020004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1407" y="1997110"/>
            <a:ext cx="673774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/>
              <a:t>Simple upload/download for small files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/>
              <a:t>Bulk upload files and folders (&lt;10GB)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/>
              <a:t>Import from URL (no size limit)</a:t>
            </a:r>
          </a:p>
          <a:p>
            <a:endParaRPr 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1903353" y="4675111"/>
            <a:ext cx="8567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  Advantage </a:t>
            </a:r>
            <a:r>
              <a:rPr lang="en-US" sz="2800" b="1" dirty="0" smtClean="0">
                <a:solidFill>
                  <a:srgbClr val="00EE02"/>
                </a:solidFill>
              </a:rPr>
              <a:t>+</a:t>
            </a:r>
            <a:r>
              <a:rPr lang="en-US" sz="2800" dirty="0" smtClean="0"/>
              <a:t>                                                    </a:t>
            </a:r>
            <a:r>
              <a:rPr lang="en-US" sz="2800" b="1" dirty="0" smtClean="0"/>
              <a:t>Disadvantage </a:t>
            </a:r>
            <a:r>
              <a:rPr lang="en-US" sz="2800" b="1" dirty="0" smtClean="0">
                <a:solidFill>
                  <a:srgbClr val="FF0000"/>
                </a:solidFill>
              </a:rPr>
              <a:t>-</a:t>
            </a:r>
            <a:endParaRPr lang="en-US" sz="28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25612" y="5341192"/>
            <a:ext cx="56536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Covers most upload/download sharing needs</a:t>
            </a:r>
            <a:endParaRPr lang="en-US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6314365" y="5322364"/>
            <a:ext cx="565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    Some size/speed limitations</a:t>
            </a:r>
            <a:endParaRPr lang="en-US" sz="2800" dirty="0"/>
          </a:p>
        </p:txBody>
      </p:sp>
      <p:sp>
        <p:nvSpPr>
          <p:cNvPr id="24" name="Rectangle 23"/>
          <p:cNvSpPr/>
          <p:nvPr/>
        </p:nvSpPr>
        <p:spPr>
          <a:xfrm rot="5400000">
            <a:off x="5291974" y="5349391"/>
            <a:ext cx="1469696" cy="45719"/>
          </a:xfrm>
          <a:prstGeom prst="rect">
            <a:avLst/>
          </a:prstGeom>
          <a:solidFill>
            <a:srgbClr val="03A4B8"/>
          </a:solidFill>
          <a:ln>
            <a:solidFill>
              <a:srgbClr val="0971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21" y="666938"/>
            <a:ext cx="800572" cy="11316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734" y="1966298"/>
            <a:ext cx="4708870" cy="2436923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266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05115" y="771078"/>
            <a:ext cx="34946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 smtClean="0">
                <a:latin typeface="Effra" panose="02000506080000020004" pitchFamily="2" charset="0"/>
              </a:rPr>
              <a:t>Cyberduck</a:t>
            </a:r>
            <a:endParaRPr lang="en-US" sz="2400" dirty="0">
              <a:latin typeface="Effra" panose="02000506080000020004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1407" y="1997110"/>
            <a:ext cx="590418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/>
              <a:t>Drag and drop files and folders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/>
              <a:t>No size limit, file editing/previews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/>
              <a:t>Easy Desktop functionality</a:t>
            </a:r>
          </a:p>
          <a:p>
            <a:endParaRPr 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1903353" y="4675111"/>
            <a:ext cx="8567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  Advantage </a:t>
            </a:r>
            <a:r>
              <a:rPr lang="en-US" sz="2800" b="1" dirty="0" smtClean="0">
                <a:solidFill>
                  <a:srgbClr val="00EE02"/>
                </a:solidFill>
              </a:rPr>
              <a:t>+</a:t>
            </a:r>
            <a:r>
              <a:rPr lang="en-US" sz="2800" dirty="0" smtClean="0"/>
              <a:t>                                                    </a:t>
            </a:r>
            <a:r>
              <a:rPr lang="en-US" sz="2800" b="1" dirty="0" smtClean="0"/>
              <a:t>Disadvantage </a:t>
            </a:r>
            <a:r>
              <a:rPr lang="en-US" sz="2800" b="1" dirty="0" smtClean="0">
                <a:solidFill>
                  <a:srgbClr val="FF0000"/>
                </a:solidFill>
              </a:rPr>
              <a:t>-</a:t>
            </a:r>
            <a:endParaRPr lang="en-US" sz="2800" b="1" dirty="0"/>
          </a:p>
        </p:txBody>
      </p:sp>
      <p:sp>
        <p:nvSpPr>
          <p:cNvPr id="21" name="Rectangle 20"/>
          <p:cNvSpPr/>
          <p:nvPr/>
        </p:nvSpPr>
        <p:spPr>
          <a:xfrm rot="5400000">
            <a:off x="5291974" y="5349391"/>
            <a:ext cx="1469696" cy="45719"/>
          </a:xfrm>
          <a:prstGeom prst="rect">
            <a:avLst/>
          </a:prstGeom>
          <a:solidFill>
            <a:srgbClr val="0971AB"/>
          </a:solidFill>
          <a:ln>
            <a:solidFill>
              <a:srgbClr val="0971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5612" y="5341192"/>
            <a:ext cx="565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More like desktop file systems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6314365" y="5322364"/>
            <a:ext cx="565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No permissions/metadata control</a:t>
            </a:r>
            <a:endParaRPr lang="en-US" sz="28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367" y="1951299"/>
            <a:ext cx="3868158" cy="240479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21" y="666938"/>
            <a:ext cx="800572" cy="113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54037" y="740567"/>
            <a:ext cx="3796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 smtClean="0">
                <a:latin typeface="Effra" panose="02000506080000020004" pitchFamily="2" charset="0"/>
              </a:rPr>
              <a:t>iCommands</a:t>
            </a:r>
            <a:endParaRPr lang="en-US" sz="2400" dirty="0">
              <a:latin typeface="Effra" panose="02000506080000020004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1407" y="1997110"/>
            <a:ext cx="520719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/>
              <a:t>Full flexibility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/>
              <a:t>Ability to script and automate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/>
              <a:t>Access from terminal/server</a:t>
            </a:r>
          </a:p>
          <a:p>
            <a:endParaRPr 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1903353" y="4675111"/>
            <a:ext cx="8812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  Advantage </a:t>
            </a:r>
            <a:r>
              <a:rPr lang="en-US" sz="2800" b="1" dirty="0" smtClean="0">
                <a:solidFill>
                  <a:srgbClr val="00EE02"/>
                </a:solidFill>
              </a:rPr>
              <a:t>+</a:t>
            </a:r>
            <a:r>
              <a:rPr lang="en-US" sz="2800" dirty="0" smtClean="0"/>
              <a:t>                                                       </a:t>
            </a:r>
            <a:r>
              <a:rPr lang="en-US" sz="2800" b="1" dirty="0" smtClean="0"/>
              <a:t>Disadvantage </a:t>
            </a:r>
            <a:r>
              <a:rPr lang="en-US" sz="2800" b="1" dirty="0" smtClean="0">
                <a:solidFill>
                  <a:srgbClr val="FF0000"/>
                </a:solidFill>
              </a:rPr>
              <a:t>-</a:t>
            </a:r>
            <a:endParaRPr lang="en-US" sz="28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25612" y="5341192"/>
            <a:ext cx="565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Customizability</a:t>
            </a:r>
            <a:endParaRPr lang="en-US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6698446" y="5345250"/>
            <a:ext cx="56536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Requires some command line expertise</a:t>
            </a:r>
            <a:endParaRPr lang="en-US" sz="28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600" y="1965530"/>
            <a:ext cx="3981355" cy="21867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Rectangle 16"/>
          <p:cNvSpPr/>
          <p:nvPr/>
        </p:nvSpPr>
        <p:spPr>
          <a:xfrm rot="5400000">
            <a:off x="5291974" y="5349391"/>
            <a:ext cx="1469696" cy="45719"/>
          </a:xfrm>
          <a:prstGeom prst="rect">
            <a:avLst/>
          </a:prstGeom>
          <a:solidFill>
            <a:srgbClr val="03A4B8"/>
          </a:solidFill>
          <a:ln>
            <a:solidFill>
              <a:srgbClr val="0971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21" y="666938"/>
            <a:ext cx="800572" cy="113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0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38989" y="1959579"/>
            <a:ext cx="99140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 smtClean="0"/>
              <a:t>Cyberduck</a:t>
            </a:r>
            <a:r>
              <a:rPr lang="en-US" sz="4800" dirty="0" smtClean="0"/>
              <a:t> and </a:t>
            </a:r>
            <a:r>
              <a:rPr lang="en-US" sz="4800" smtClean="0"/>
              <a:t>iCommands Demo</a:t>
            </a:r>
            <a:endParaRPr lang="en-US" sz="4800" dirty="0" smtClean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249" y="3311925"/>
            <a:ext cx="1519505" cy="214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0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38989" y="1905185"/>
            <a:ext cx="99140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Discovery Environment</a:t>
            </a:r>
          </a:p>
          <a:p>
            <a:pPr algn="ctr"/>
            <a:endParaRPr lang="en-US" sz="4800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677" y="3577836"/>
            <a:ext cx="1740643" cy="149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7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12812" y="875218"/>
            <a:ext cx="68210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Effra" panose="02000506080000020004" pitchFamily="2" charset="0"/>
              </a:rPr>
              <a:t>Discovery Environment</a:t>
            </a:r>
            <a:endParaRPr lang="en-US" sz="2400" dirty="0">
              <a:latin typeface="Effra" panose="02000506080000020004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9755" y="2668701"/>
            <a:ext cx="1022440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A </a:t>
            </a:r>
            <a:r>
              <a:rPr lang="en-US" sz="2800" u="sng" dirty="0"/>
              <a:t>p</a:t>
            </a:r>
            <a:r>
              <a:rPr lang="en-US" sz="2800" u="sng" dirty="0" smtClean="0"/>
              <a:t>latform</a:t>
            </a:r>
            <a:r>
              <a:rPr lang="en-US" sz="2800" dirty="0" smtClean="0"/>
              <a:t> that can run almost any bioinformatics application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Seamlessly integrated with data and high performance computing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/>
              <a:t>User extensible – add your own applications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3657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461253" y="3409642"/>
            <a:ext cx="495090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Upload / Download files and folders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Share files via URL (Public Links)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Share files/folders with other users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11803" y="2474507"/>
            <a:ext cx="11837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prstClr val="black"/>
                </a:solidFill>
              </a:rPr>
              <a:t>Data</a:t>
            </a:r>
            <a:endParaRPr lang="en-US" sz="1600" b="1" dirty="0">
              <a:solidFill>
                <a:prstClr val="black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 rot="5400000">
            <a:off x="3751372" y="4092571"/>
            <a:ext cx="4185704" cy="45719"/>
          </a:xfrm>
          <a:prstGeom prst="rect">
            <a:avLst/>
          </a:prstGeom>
          <a:solidFill>
            <a:srgbClr val="097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971AB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38373" y="1019812"/>
            <a:ext cx="1822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971AB"/>
                </a:solidFill>
              </a:rPr>
              <a:t>Manage data</a:t>
            </a:r>
            <a:endParaRPr lang="en-US" sz="1050" dirty="0">
              <a:solidFill>
                <a:srgbClr val="0971AB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38373" y="474693"/>
            <a:ext cx="70762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prstClr val="black"/>
                </a:solidFill>
              </a:rPr>
              <a:t>Discovery Environment Overview</a:t>
            </a:r>
            <a:endParaRPr lang="en-US" sz="1600" dirty="0">
              <a:solidFill>
                <a:prstClr val="black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35" y="654052"/>
            <a:ext cx="854329" cy="7315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409" y="2474507"/>
            <a:ext cx="4708870" cy="2436923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Right Arrow 16"/>
          <p:cNvSpPr/>
          <p:nvPr/>
        </p:nvSpPr>
        <p:spPr>
          <a:xfrm>
            <a:off x="5963189" y="2523650"/>
            <a:ext cx="974311" cy="629268"/>
          </a:xfrm>
          <a:prstGeom prst="rightArrow">
            <a:avLst/>
          </a:prstGeom>
          <a:noFill/>
          <a:ln w="38100">
            <a:solidFill>
              <a:srgbClr val="D96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098" y="2471193"/>
            <a:ext cx="736600" cy="711200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2550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 smtClean="0"/>
              <a:t>CyVerse Evolution</a:t>
            </a:r>
            <a:endParaRPr lang="en-US" sz="54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4231188"/>
            <a:ext cx="30421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 smtClean="0"/>
              <a:t>iPlant 2008</a:t>
            </a:r>
          </a:p>
          <a:p>
            <a:pPr algn="ctr"/>
            <a:r>
              <a:rPr lang="en-US" sz="2000" dirty="0" smtClean="0"/>
              <a:t>Empowering a New </a:t>
            </a:r>
          </a:p>
          <a:p>
            <a:pPr algn="ctr"/>
            <a:r>
              <a:rPr lang="en-US" sz="2000" dirty="0" smtClean="0"/>
              <a:t>Plant Biology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3710058" y="4231188"/>
            <a:ext cx="30421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 smtClean="0"/>
              <a:t>iPlant 2013</a:t>
            </a:r>
          </a:p>
          <a:p>
            <a:pPr algn="ctr"/>
            <a:r>
              <a:rPr lang="en-US" sz="2000" dirty="0" smtClean="0"/>
              <a:t>Cyberinfrastructure for </a:t>
            </a:r>
          </a:p>
          <a:p>
            <a:pPr algn="ctr"/>
            <a:r>
              <a:rPr lang="en-US" sz="2000" dirty="0" smtClean="0"/>
              <a:t>Life Science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8673725" y="4131343"/>
            <a:ext cx="30421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 smtClean="0"/>
              <a:t>CyVerse 2016</a:t>
            </a:r>
          </a:p>
          <a:p>
            <a:pPr algn="ctr"/>
            <a:r>
              <a:rPr lang="en-US" sz="2000" dirty="0" smtClean="0"/>
              <a:t>Transforming Science Through Data-Driven Discovery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1182670" y="3144982"/>
            <a:ext cx="11009330" cy="124790"/>
          </a:xfrm>
          <a:prstGeom prst="rect">
            <a:avLst/>
          </a:prstGeom>
          <a:gradFill flip="none" rotWithShape="1">
            <a:gsLst>
              <a:gs pos="3000">
                <a:schemeClr val="bg1"/>
              </a:gs>
              <a:gs pos="87000">
                <a:srgbClr val="98B099"/>
              </a:gs>
              <a:gs pos="49000">
                <a:srgbClr val="0098AC">
                  <a:alpha val="39000"/>
                </a:srgbClr>
              </a:gs>
              <a:gs pos="21000">
                <a:srgbClr val="0971A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8434" l="1895" r="100000">
                        <a14:foregroundMark x1="20842" y1="14318" x2="20842" y2="14318"/>
                        <a14:foregroundMark x1="18526" y1="31767" x2="18526" y2="31767"/>
                        <a14:foregroundMark x1="21895" y1="51678" x2="21895" y2="51678"/>
                        <a14:foregroundMark x1="46947" y1="25503" x2="46947" y2="25503"/>
                        <a14:foregroundMark x1="63789" y1="21029" x2="63789" y2="21029"/>
                        <a14:foregroundMark x1="85684" y1="39150" x2="85684" y2="39150"/>
                        <a14:foregroundMark x1="65895" y1="57271" x2="65895" y2="57271"/>
                        <a14:foregroundMark x1="58526" y1="79418" x2="58526" y2="79418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286" y="2273033"/>
            <a:ext cx="1985742" cy="186868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883" y="1760775"/>
            <a:ext cx="2678889" cy="22818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09" y="2533589"/>
            <a:ext cx="1255522" cy="128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7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 rot="5400000">
            <a:off x="3751372" y="4092571"/>
            <a:ext cx="4185704" cy="45719"/>
          </a:xfrm>
          <a:prstGeom prst="rect">
            <a:avLst/>
          </a:prstGeom>
          <a:solidFill>
            <a:srgbClr val="097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11803" y="2474507"/>
            <a:ext cx="1250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prstClr val="black"/>
                </a:solidFill>
              </a:rPr>
              <a:t>Apps</a:t>
            </a:r>
            <a:endParaRPr lang="en-US" sz="1600" b="1" dirty="0">
              <a:solidFill>
                <a:prstClr val="black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2320" y="3445446"/>
            <a:ext cx="506837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Run hundreds of bioinformatics Apps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Build automated workflows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Modify Apps or integrate new ones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338373" y="1019812"/>
            <a:ext cx="5271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971AB"/>
                </a:solidFill>
              </a:rPr>
              <a:t>Analyze data and customize Applications</a:t>
            </a:r>
            <a:endParaRPr lang="en-US" sz="1050" dirty="0">
              <a:solidFill>
                <a:srgbClr val="0971AB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38373" y="474693"/>
            <a:ext cx="70762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prstClr val="black"/>
                </a:solidFill>
              </a:rPr>
              <a:t>Discovery Environment Overview</a:t>
            </a:r>
            <a:endParaRPr lang="en-US" sz="1600" dirty="0">
              <a:solidFill>
                <a:prstClr val="black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35" y="654052"/>
            <a:ext cx="854329" cy="7315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409" y="2474507"/>
            <a:ext cx="4708870" cy="2436923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Right Arrow 25"/>
          <p:cNvSpPr/>
          <p:nvPr/>
        </p:nvSpPr>
        <p:spPr>
          <a:xfrm>
            <a:off x="5963189" y="2867759"/>
            <a:ext cx="974311" cy="629268"/>
          </a:xfrm>
          <a:prstGeom prst="rightArrow">
            <a:avLst/>
          </a:prstGeom>
          <a:noFill/>
          <a:ln w="38100">
            <a:solidFill>
              <a:srgbClr val="D96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398" y="2505853"/>
            <a:ext cx="749300" cy="736600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8908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 rot="5400000">
            <a:off x="3751372" y="4092571"/>
            <a:ext cx="4185704" cy="45719"/>
          </a:xfrm>
          <a:prstGeom prst="rect">
            <a:avLst/>
          </a:prstGeom>
          <a:solidFill>
            <a:srgbClr val="097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971AB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11803" y="2474507"/>
            <a:ext cx="20603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prstClr val="black"/>
                </a:solidFill>
              </a:rPr>
              <a:t>Analyses</a:t>
            </a:r>
            <a:endParaRPr lang="en-US" sz="1600" b="1" dirty="0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1253" y="3332642"/>
            <a:ext cx="477932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Monitor job status and find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Cancel jobs or re-launch jobs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Detailed job history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338373" y="1019812"/>
            <a:ext cx="8535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971AB"/>
                </a:solidFill>
              </a:rPr>
              <a:t>View history, find results, reproduce analyses, optimize parameters</a:t>
            </a:r>
            <a:endParaRPr lang="en-US" sz="1050" dirty="0">
              <a:solidFill>
                <a:srgbClr val="0971AB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38373" y="474693"/>
            <a:ext cx="70762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prstClr val="black"/>
                </a:solidFill>
              </a:rPr>
              <a:t>Discovery Environment Overview</a:t>
            </a:r>
            <a:endParaRPr lang="en-US" sz="1600" dirty="0">
              <a:solidFill>
                <a:prstClr val="black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35" y="654052"/>
            <a:ext cx="854329" cy="7315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409" y="2474507"/>
            <a:ext cx="4708870" cy="2436923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Right Arrow 25"/>
          <p:cNvSpPr/>
          <p:nvPr/>
        </p:nvSpPr>
        <p:spPr>
          <a:xfrm>
            <a:off x="5963189" y="3182393"/>
            <a:ext cx="974311" cy="629268"/>
          </a:xfrm>
          <a:prstGeom prst="rightArrow">
            <a:avLst/>
          </a:prstGeom>
          <a:noFill/>
          <a:ln w="38100">
            <a:solidFill>
              <a:srgbClr val="D96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398" y="2485550"/>
            <a:ext cx="749300" cy="685800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558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38989" y="2035814"/>
            <a:ext cx="99140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Discovery Environment Demo</a:t>
            </a:r>
          </a:p>
          <a:p>
            <a:pPr algn="ctr"/>
            <a:endParaRPr lang="en-US" sz="4800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249" y="3524197"/>
            <a:ext cx="1519505" cy="214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5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311411" y="1633917"/>
            <a:ext cx="7072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Effra" panose="02000506080000020004" pitchFamily="2" charset="0"/>
              </a:rPr>
              <a:t>Demo analysis – sequence alignment using MUSCLE</a:t>
            </a:r>
            <a:endParaRPr lang="en-US" sz="1050" dirty="0">
              <a:latin typeface="Effra" panose="02000506080000020004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11411" y="3885403"/>
            <a:ext cx="799449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View sample data in iPlant Data Store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Launch a job using the MUSCLE sequence alignment app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Monitor the job progress and view results</a:t>
            </a:r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1311411" y="2622635"/>
            <a:ext cx="107079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Effra" panose="02000506080000020004" pitchFamily="2" charset="0"/>
              </a:rPr>
              <a:t>Task: </a:t>
            </a:r>
            <a:r>
              <a:rPr lang="en-US" sz="2400" dirty="0" smtClean="0">
                <a:latin typeface="Effra" panose="02000506080000020004" pitchFamily="2" charset="0"/>
              </a:rPr>
              <a:t>Take unaligned DNA sequences in FASTA format and create a multiple alignment</a:t>
            </a:r>
            <a:endParaRPr lang="en-US" sz="1050" dirty="0">
              <a:latin typeface="Effra" panose="02000506080000020004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12812" y="875218"/>
            <a:ext cx="68210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Effra" panose="02000506080000020004" pitchFamily="2" charset="0"/>
              </a:rPr>
              <a:t>Discovery Environment</a:t>
            </a:r>
            <a:endParaRPr lang="en-US" sz="2400" dirty="0">
              <a:latin typeface="Effra" panose="02000506080000020004" pitchFamily="2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34" y="875219"/>
            <a:ext cx="1196577" cy="102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7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38989" y="2101128"/>
            <a:ext cx="99140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Atmosphere</a:t>
            </a:r>
          </a:p>
          <a:p>
            <a:pPr algn="ctr"/>
            <a:endParaRPr lang="en-US" sz="4800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722" y="3370483"/>
            <a:ext cx="2062553" cy="119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6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12812" y="875218"/>
            <a:ext cx="39576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prstClr val="black"/>
                </a:solidFill>
                <a:latin typeface="Effra" panose="02000506080000020004" pitchFamily="2" charset="0"/>
              </a:rPr>
              <a:t>Atmosphere</a:t>
            </a:r>
            <a:endParaRPr lang="en-US" sz="2400" dirty="0">
              <a:solidFill>
                <a:prstClr val="black"/>
              </a:solidFill>
              <a:latin typeface="Effra" panose="02000506080000020004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9755" y="2668701"/>
            <a:ext cx="1009571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prstClr val="black"/>
                </a:solidFill>
              </a:rPr>
              <a:t>Simple: 1-click access to hundreds of virtual machine images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prstClr val="black"/>
                </a:solidFill>
              </a:rPr>
              <a:t>Flexible: Fully customize your software setup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prstClr val="black"/>
                </a:solidFill>
              </a:rPr>
              <a:t>Powerful: Integrated with CyVerse computing and data resources </a:t>
            </a:r>
            <a:endParaRPr lang="en-US" sz="2800" dirty="0">
              <a:solidFill>
                <a:prstClr val="black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07" y="997381"/>
            <a:ext cx="1169805" cy="67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73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338373" y="1019812"/>
            <a:ext cx="379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Effra" panose="02000506080000020004" pitchFamily="2" charset="0"/>
              </a:rPr>
              <a:t>Important concepts: Image</a:t>
            </a:r>
            <a:endParaRPr lang="en-US" sz="1050" dirty="0">
              <a:solidFill>
                <a:prstClr val="black"/>
              </a:solidFill>
              <a:latin typeface="Effra" panose="02000506080000020004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38373" y="474693"/>
            <a:ext cx="60734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prstClr val="black"/>
                </a:solidFill>
                <a:latin typeface="Effra" panose="02000506080000020004" pitchFamily="2" charset="0"/>
              </a:rPr>
              <a:t>What is Cloud Computing?</a:t>
            </a:r>
            <a:endParaRPr lang="en-US" sz="1600" dirty="0">
              <a:solidFill>
                <a:prstClr val="black"/>
              </a:solidFill>
              <a:latin typeface="Effra" panose="02000506080000020004" pitchFamily="2" charset="0"/>
            </a:endParaRPr>
          </a:p>
        </p:txBody>
      </p:sp>
      <p:pic>
        <p:nvPicPr>
          <p:cNvPr id="3074" name="Picture 2" descr="http://bundabergcomputers.com.au/wp-content/uploads/2013/12/compu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5167" y1="68182" x2="35167" y2="68182"/>
                        <a14:foregroundMark x1="20833" y1="80481" x2="20833" y2="80481"/>
                        <a14:foregroundMark x1="43833" y1="82086" x2="43833" y2="82086"/>
                        <a14:foregroundMark x1="76167" y1="35294" x2="76167" y2="35294"/>
                        <a14:foregroundMark x1="85667" y1="26471" x2="85667" y2="26471"/>
                        <a14:foregroundMark x1="86667" y1="85294" x2="86667" y2="85294"/>
                        <a14:foregroundMark x1="35333" y1="32086" x2="35333" y2="32086"/>
                        <a14:foregroundMark x1="38167" y1="67380" x2="38167" y2="67380"/>
                        <a14:foregroundMark x1="32500" y1="66310" x2="32500" y2="66310"/>
                        <a14:foregroundMark x1="32000" y1="70321" x2="32000" y2="70321"/>
                        <a14:foregroundMark x1="31500" y1="68182" x2="31500" y2="68182"/>
                        <a14:foregroundMark x1="30667" y1="68717" x2="30667" y2="68717"/>
                        <a14:foregroundMark x1="31500" y1="66043" x2="31500" y2="66043"/>
                        <a14:foregroundMark x1="64500" y1="59358" x2="64500" y2="59358"/>
                        <a14:backgroundMark x1="10167" y1="24599" x2="10167" y2="24599"/>
                        <a14:backgroundMark x1="11333" y1="51070" x2="11333" y2="51070"/>
                        <a14:backgroundMark x1="21333" y1="66578" x2="21333" y2="66578"/>
                        <a14:backgroundMark x1="27500" y1="71390" x2="27500" y2="71390"/>
                        <a14:backgroundMark x1="37667" y1="72727" x2="39167" y2="72727"/>
                        <a14:backgroundMark x1="53500" y1="72193" x2="53500" y2="72193"/>
                        <a14:backgroundMark x1="75500" y1="92513" x2="75500" y2="92513"/>
                        <a14:backgroundMark x1="96000" y1="81016" x2="96000" y2="81016"/>
                        <a14:backgroundMark x1="70000" y1="66845" x2="70000" y2="668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89" y="2927332"/>
            <a:ext cx="2395949" cy="14934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000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41830" y="3137172"/>
            <a:ext cx="933005" cy="933005"/>
          </a:xfrm>
          <a:prstGeom prst="rect">
            <a:avLst/>
          </a:prstGeom>
        </p:spPr>
      </p:pic>
      <p:pic>
        <p:nvPicPr>
          <p:cNvPr id="3076" name="Picture 4" descr="http://png-3.findicons.com/files/icons/1580/devine_icons_part_2/512/cd_dvd_drive_w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210" y="2675322"/>
            <a:ext cx="588076" cy="58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icons.iconarchive.com/icons/visualpharm/icons8-metro-style/512/Very-Basic-File-ic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476" y="2256123"/>
            <a:ext cx="1193547" cy="119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://icons.iconarchive.com/icons/visualpharm/icons8-metro-style/512/Very-Basic-File-ic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476" y="3591745"/>
            <a:ext cx="1193547" cy="119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rved Left Arrow 3"/>
          <p:cNvSpPr/>
          <p:nvPr/>
        </p:nvSpPr>
        <p:spPr>
          <a:xfrm rot="16200000">
            <a:off x="2712595" y="1266150"/>
            <a:ext cx="630465" cy="1920116"/>
          </a:xfrm>
          <a:prstGeom prst="curvedLeftArrow">
            <a:avLst/>
          </a:prstGeom>
          <a:solidFill>
            <a:srgbClr val="D96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96728"/>
              </a:solidFill>
            </a:endParaRPr>
          </a:p>
        </p:txBody>
      </p:sp>
      <p:sp>
        <p:nvSpPr>
          <p:cNvPr id="22" name="Curved Left Arrow 21"/>
          <p:cNvSpPr/>
          <p:nvPr/>
        </p:nvSpPr>
        <p:spPr>
          <a:xfrm rot="16200000" flipH="1">
            <a:off x="2890637" y="4287144"/>
            <a:ext cx="630465" cy="1920116"/>
          </a:xfrm>
          <a:prstGeom prst="curvedLeftArrow">
            <a:avLst/>
          </a:prstGeom>
          <a:solidFill>
            <a:srgbClr val="097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3A4B8"/>
              </a:solidFill>
            </a:endParaRPr>
          </a:p>
        </p:txBody>
      </p:sp>
      <p:sp>
        <p:nvSpPr>
          <p:cNvPr id="5" name="Down Arrow 4"/>
          <p:cNvSpPr/>
          <p:nvPr/>
        </p:nvSpPr>
        <p:spPr>
          <a:xfrm rot="18108298">
            <a:off x="4840868" y="2690210"/>
            <a:ext cx="291649" cy="866188"/>
          </a:xfrm>
          <a:prstGeom prst="downArrow">
            <a:avLst/>
          </a:prstGeom>
          <a:solidFill>
            <a:srgbClr val="D96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335769" y="2124605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Image (file)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4285897" y="4840397"/>
            <a:ext cx="217239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Document(s) (file)</a:t>
            </a:r>
          </a:p>
          <a:p>
            <a:endParaRPr lang="en-US" dirty="0"/>
          </a:p>
        </p:txBody>
      </p:sp>
      <p:sp>
        <p:nvSpPr>
          <p:cNvPr id="24" name="Down Arrow 23"/>
          <p:cNvSpPr/>
          <p:nvPr/>
        </p:nvSpPr>
        <p:spPr>
          <a:xfrm rot="14653378">
            <a:off x="6932708" y="1853328"/>
            <a:ext cx="328373" cy="1618885"/>
          </a:xfrm>
          <a:prstGeom prst="downArrow">
            <a:avLst/>
          </a:prstGeom>
          <a:solidFill>
            <a:srgbClr val="D96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6" descr="http://icons.iconarchive.com/icons/visualpharm/icons8-metro-style/512/Very-Basic-File-ic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609" y="4312273"/>
            <a:ext cx="1193547" cy="119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http://icons.iconarchive.com/icons/visualpharm/icons8-metro-style/512/Very-Basic-File-ic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876" y="3744145"/>
            <a:ext cx="1193547" cy="119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http://icons.iconarchive.com/icons/visualpharm/icons8-metro-style/512/Very-Basic-File-ic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149" y="4480196"/>
            <a:ext cx="1193547" cy="119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ttp://bundabergcomputers.com.au/wp-content/uploads/2013/12/compu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5167" y1="68182" x2="35167" y2="68182"/>
                        <a14:foregroundMark x1="20833" y1="80481" x2="20833" y2="80481"/>
                        <a14:foregroundMark x1="43833" y1="82086" x2="43833" y2="82086"/>
                        <a14:foregroundMark x1="76167" y1="35294" x2="76167" y2="35294"/>
                        <a14:foregroundMark x1="85667" y1="26471" x2="85667" y2="26471"/>
                        <a14:foregroundMark x1="86667" y1="85294" x2="86667" y2="85294"/>
                        <a14:foregroundMark x1="35333" y1="32086" x2="35333" y2="32086"/>
                        <a14:foregroundMark x1="38167" y1="67380" x2="38167" y2="67380"/>
                        <a14:foregroundMark x1="32500" y1="66310" x2="32500" y2="66310"/>
                        <a14:foregroundMark x1="32000" y1="70321" x2="32000" y2="70321"/>
                        <a14:foregroundMark x1="31500" y1="68182" x2="31500" y2="68182"/>
                        <a14:foregroundMark x1="30667" y1="68717" x2="30667" y2="68717"/>
                        <a14:foregroundMark x1="31500" y1="66043" x2="31500" y2="66043"/>
                        <a14:foregroundMark x1="64500" y1="59358" x2="64500" y2="59358"/>
                        <a14:backgroundMark x1="10167" y1="24599" x2="10167" y2="24599"/>
                        <a14:backgroundMark x1="11333" y1="51070" x2="11333" y2="51070"/>
                        <a14:backgroundMark x1="21333" y1="66578" x2="21333" y2="66578"/>
                        <a14:backgroundMark x1="27500" y1="71390" x2="27500" y2="71390"/>
                        <a14:backgroundMark x1="37667" y1="72727" x2="39167" y2="72727"/>
                        <a14:backgroundMark x1="53500" y1="72193" x2="53500" y2="72193"/>
                        <a14:backgroundMark x1="75500" y1="92513" x2="75500" y2="92513"/>
                        <a14:backgroundMark x1="96000" y1="81016" x2="96000" y2="81016"/>
                        <a14:backgroundMark x1="70000" y1="66845" x2="70000" y2="668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747" y="1457816"/>
            <a:ext cx="1949687" cy="12153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Down Arrow 28"/>
          <p:cNvSpPr/>
          <p:nvPr/>
        </p:nvSpPr>
        <p:spPr>
          <a:xfrm rot="18343109">
            <a:off x="7020873" y="3682571"/>
            <a:ext cx="328373" cy="1618885"/>
          </a:xfrm>
          <a:prstGeom prst="downArrow">
            <a:avLst/>
          </a:prstGeom>
          <a:solidFill>
            <a:srgbClr val="0971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871743" y="4334377"/>
            <a:ext cx="1921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Original system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479991" y="2673121"/>
            <a:ext cx="3201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Complete clone (files/data)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>
          <a:xfrm rot="14563238">
            <a:off x="4844244" y="3718995"/>
            <a:ext cx="291649" cy="866188"/>
          </a:xfrm>
          <a:prstGeom prst="downArrow">
            <a:avLst/>
          </a:prstGeom>
          <a:solidFill>
            <a:srgbClr val="097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7479991" y="5713812"/>
            <a:ext cx="3013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Copied Document(s) (file)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86" y="571641"/>
            <a:ext cx="1169805" cy="67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7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2" grpId="0" animBg="1"/>
      <p:bldP spid="5" grpId="0" animBg="1"/>
      <p:bldP spid="7" grpId="0"/>
      <p:bldP spid="23" grpId="0"/>
      <p:bldP spid="24" grpId="0" animBg="1"/>
      <p:bldP spid="29" grpId="0" animBg="1"/>
      <p:bldP spid="31" grpId="0"/>
      <p:bldP spid="32" grpId="0" animBg="1"/>
      <p:bldP spid="3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338373" y="1019812"/>
            <a:ext cx="4117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Effra" panose="02000506080000020004" pitchFamily="2" charset="0"/>
              </a:rPr>
              <a:t>Important concepts: Instance</a:t>
            </a:r>
            <a:endParaRPr lang="en-US" sz="1050" dirty="0">
              <a:solidFill>
                <a:prstClr val="black"/>
              </a:solidFill>
              <a:latin typeface="Effra" panose="02000506080000020004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38373" y="474693"/>
            <a:ext cx="60734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prstClr val="black"/>
                </a:solidFill>
                <a:latin typeface="Effra" panose="02000506080000020004" pitchFamily="2" charset="0"/>
              </a:rPr>
              <a:t>What is Cloud Computing?</a:t>
            </a:r>
            <a:endParaRPr lang="en-US" sz="1600" dirty="0">
              <a:solidFill>
                <a:prstClr val="black"/>
              </a:solidFill>
              <a:latin typeface="Effra" panose="02000506080000020004" pitchFamily="2" charset="0"/>
            </a:endParaRPr>
          </a:p>
        </p:txBody>
      </p:sp>
      <p:pic>
        <p:nvPicPr>
          <p:cNvPr id="28" name="Picture 2" descr="http://bundabergcomputers.com.au/wp-content/uploads/2013/12/compu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5167" y1="68182" x2="35167" y2="68182"/>
                        <a14:foregroundMark x1="20833" y1="80481" x2="20833" y2="80481"/>
                        <a14:foregroundMark x1="43833" y1="82086" x2="43833" y2="82086"/>
                        <a14:foregroundMark x1="76167" y1="35294" x2="76167" y2="35294"/>
                        <a14:foregroundMark x1="85667" y1="26471" x2="85667" y2="26471"/>
                        <a14:foregroundMark x1="86667" y1="85294" x2="86667" y2="85294"/>
                        <a14:foregroundMark x1="35333" y1="32086" x2="35333" y2="32086"/>
                        <a14:foregroundMark x1="38167" y1="67380" x2="38167" y2="67380"/>
                        <a14:foregroundMark x1="32500" y1="66310" x2="32500" y2="66310"/>
                        <a14:foregroundMark x1="32000" y1="70321" x2="32000" y2="70321"/>
                        <a14:foregroundMark x1="31500" y1="68182" x2="31500" y2="68182"/>
                        <a14:foregroundMark x1="30667" y1="68717" x2="30667" y2="68717"/>
                        <a14:foregroundMark x1="31500" y1="66043" x2="31500" y2="66043"/>
                        <a14:foregroundMark x1="64500" y1="59358" x2="64500" y2="59358"/>
                        <a14:backgroundMark x1="10167" y1="24599" x2="10167" y2="24599"/>
                        <a14:backgroundMark x1="11333" y1="51070" x2="11333" y2="51070"/>
                        <a14:backgroundMark x1="21333" y1="66578" x2="21333" y2="66578"/>
                        <a14:backgroundMark x1="27500" y1="71390" x2="27500" y2="71390"/>
                        <a14:backgroundMark x1="37667" y1="72727" x2="39167" y2="72727"/>
                        <a14:backgroundMark x1="53500" y1="72193" x2="53500" y2="72193"/>
                        <a14:backgroundMark x1="75500" y1="92513" x2="75500" y2="92513"/>
                        <a14:backgroundMark x1="96000" y1="81016" x2="96000" y2="81016"/>
                        <a14:backgroundMark x1="70000" y1="66845" x2="70000" y2="668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980" y="4556521"/>
            <a:ext cx="1949687" cy="12153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Cloud 33"/>
          <p:cNvSpPr/>
          <p:nvPr/>
        </p:nvSpPr>
        <p:spPr>
          <a:xfrm>
            <a:off x="149087" y="1746047"/>
            <a:ext cx="5116979" cy="3442183"/>
          </a:xfrm>
          <a:prstGeom prst="cloud">
            <a:avLst/>
          </a:prstGeom>
          <a:solidFill>
            <a:schemeClr val="bg1"/>
          </a:solidFill>
          <a:ln w="38100" cap="flat" cmpd="sng" algn="ctr">
            <a:solidFill>
              <a:srgbClr val="0971AB"/>
            </a:solidFill>
            <a:prstDash val="solid"/>
            <a:headEnd type="none" w="med" len="med"/>
            <a:tailEnd type="none" w="med" len="med"/>
          </a:ln>
          <a:effectLst>
            <a:outerShdw blurRad="40005" dist="19939" dir="5400000" algn="tl" rotWithShape="0">
              <a:schemeClr val="bg1">
                <a:alpha val="38000"/>
              </a:schemeClr>
            </a:outerShdw>
          </a:effectLst>
        </p:spPr>
        <p:txBody>
          <a:bodyPr wrap="none" lIns="0" tIns="0" rIns="0" bIns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kern="0" dirty="0">
              <a:solidFill>
                <a:sysClr val="windowText" lastClr="000000"/>
              </a:solidFill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00566" y="5204825"/>
            <a:ext cx="2608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971AB"/>
                </a:solidFill>
              </a:rPr>
              <a:t>CyVerse Cloud</a:t>
            </a:r>
            <a:endParaRPr lang="en-US" sz="3200" b="1" dirty="0">
              <a:solidFill>
                <a:srgbClr val="0971AB"/>
              </a:solidFill>
            </a:endParaRPr>
          </a:p>
        </p:txBody>
      </p:sp>
      <p:pic>
        <p:nvPicPr>
          <p:cNvPr id="4098" name="Picture 2" descr="http://upload.wikimedia.org/wikipedia/commons/thumb/7/72/Storage_icon_of_three_disks.svg/120px-Storage_icon_of_three_disks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534" y="2933466"/>
            <a:ext cx="114300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upload.wikimedia.org/wikipedia/commons/thumb/7/72/Storage_icon_of_three_disks.svg/120px-Storage_icon_of_three_disks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316" y="2480805"/>
            <a:ext cx="114300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upload.wikimedia.org/wikipedia/commons/thumb/7/72/Storage_icon_of_three_disks.svg/120px-Storage_icon_of_three_disks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26" y="3645643"/>
            <a:ext cx="114300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www.prodease.com/admin/Upload/Icons/635056004397705038_CPU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791" y="3683182"/>
            <a:ext cx="1182798" cy="88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 descr="http://www.prodease.com/admin/Upload/Icons/635056004397705038_CPU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359" y="2981922"/>
            <a:ext cx="1182798" cy="88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http://www.prodease.com/admin/Upload/Icons/635056004397705038_CPU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603" y="2246106"/>
            <a:ext cx="1182798" cy="88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cdn2.iconfinder.com/data/icons/computer-hardware-3/163/Layer_13-01-5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569" y="2382734"/>
            <a:ext cx="414589" cy="4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0" descr="https://cdn2.iconfinder.com/data/icons/computer-hardware-3/163/Layer_13-01-5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148" y="3912241"/>
            <a:ext cx="414589" cy="4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https://cdn2.iconfinder.com/data/icons/computer-hardware-3/163/Layer_13-01-5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854" y="3165340"/>
            <a:ext cx="414589" cy="4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0" descr="https://cdn2.iconfinder.com/data/icons/computer-hardware-3/163/Layer_13-01-5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95" y="3378839"/>
            <a:ext cx="414589" cy="4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0" descr="https://cdn2.iconfinder.com/data/icons/computer-hardware-3/163/Layer_13-01-5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393" y="2246106"/>
            <a:ext cx="414589" cy="4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0" descr="https://cdn2.iconfinder.com/data/icons/computer-hardware-3/163/Layer_13-01-5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969" y="2535134"/>
            <a:ext cx="414589" cy="4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Down Arrow 44"/>
          <p:cNvSpPr/>
          <p:nvPr/>
        </p:nvSpPr>
        <p:spPr>
          <a:xfrm rot="15469298">
            <a:off x="4881237" y="1804457"/>
            <a:ext cx="493908" cy="1123840"/>
          </a:xfrm>
          <a:prstGeom prst="downArrow">
            <a:avLst/>
          </a:prstGeom>
          <a:solidFill>
            <a:srgbClr val="0971AB"/>
          </a:solidFill>
          <a:ln>
            <a:solidFill>
              <a:srgbClr val="0971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" descr="http://upload.wikimedia.org/wikipedia/commons/thumb/7/72/Storage_icon_of_three_disks.svg/120px-Storage_icon_of_three_disks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539" y="1512033"/>
            <a:ext cx="114300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http://www.prodease.com/admin/Upload/Icons/635056004397705038_CPU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539" y="1593010"/>
            <a:ext cx="774747" cy="57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8" descr="http://www.prodease.com/admin/Upload/Icons/635056004397705038_CPU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045" y="2139773"/>
            <a:ext cx="774747" cy="57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8" descr="http://www.prodease.com/admin/Upload/Icons/635056004397705038_CPU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671" y="1593010"/>
            <a:ext cx="774747" cy="57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8" descr="http://www.prodease.com/admin/Upload/Icons/635056004397705038_CPU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177" y="2127281"/>
            <a:ext cx="774747" cy="57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s://cdn2.iconfinder.com/data/icons/computer-hardware-3/163/Layer_13-01-5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948" y="1647250"/>
            <a:ext cx="414589" cy="4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s://cdn2.iconfinder.com/data/icons/computer-hardware-3/163/Layer_13-01-5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067" y="1650558"/>
            <a:ext cx="414589" cy="4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s://cdn2.iconfinder.com/data/icons/computer-hardware-3/163/Layer_13-01-5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656" y="1647250"/>
            <a:ext cx="414589" cy="4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s://cdn2.iconfinder.com/data/icons/computer-hardware-3/163/Layer_13-01-5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205" y="2090438"/>
            <a:ext cx="414589" cy="4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s://cdn2.iconfinder.com/data/icons/computer-hardware-3/163/Layer_13-01-5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3190" y="2090438"/>
            <a:ext cx="414589" cy="4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s://cdn2.iconfinder.com/data/icons/computer-hardware-3/163/Layer_13-01-5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779" y="2084653"/>
            <a:ext cx="414589" cy="4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752305" y="1096029"/>
            <a:ext cx="9188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 smtClean="0">
                <a:solidFill>
                  <a:srgbClr val="0971AB"/>
                </a:solidFill>
              </a:rPr>
              <a:t>+</a:t>
            </a:r>
            <a:endParaRPr lang="en-US" dirty="0">
              <a:solidFill>
                <a:srgbClr val="0971AB"/>
              </a:solidFill>
            </a:endParaRPr>
          </a:p>
        </p:txBody>
      </p:sp>
      <p:pic>
        <p:nvPicPr>
          <p:cNvPr id="62" name="Picture 6" descr="http://icons.iconarchive.com/icons/visualpharm/icons8-metro-style/512/Very-Basic-File-icon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076" y="1455139"/>
            <a:ext cx="1193547" cy="119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" descr="http://png-3.findicons.com/files/icons/1580/devine_icons_part_2/512/cd_dvd_drive_w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465" y="1815522"/>
            <a:ext cx="588076" cy="58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Down Arrow 65"/>
          <p:cNvSpPr/>
          <p:nvPr/>
        </p:nvSpPr>
        <p:spPr>
          <a:xfrm>
            <a:off x="8696242" y="3392065"/>
            <a:ext cx="515610" cy="983984"/>
          </a:xfrm>
          <a:prstGeom prst="downArrow">
            <a:avLst/>
          </a:prstGeom>
          <a:solidFill>
            <a:srgbClr val="097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6707420" y="2804527"/>
            <a:ext cx="4390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971AB"/>
                </a:solidFill>
              </a:rPr>
              <a:t>(Disk + CPU + Memory) + (Image)</a:t>
            </a:r>
            <a:endParaRPr lang="en-US" sz="2400" b="1" dirty="0">
              <a:solidFill>
                <a:srgbClr val="0971AB"/>
              </a:solidFill>
            </a:endParaRPr>
          </a:p>
        </p:txBody>
      </p:sp>
      <p:pic>
        <p:nvPicPr>
          <p:cNvPr id="68" name="Picture 2" descr="http://bundabergcomputers.com.au/wp-content/uploads/2013/12/compu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5167" y1="68182" x2="35167" y2="68182"/>
                        <a14:foregroundMark x1="20833" y1="80481" x2="20833" y2="80481"/>
                        <a14:foregroundMark x1="43833" y1="82086" x2="43833" y2="82086"/>
                        <a14:foregroundMark x1="76167" y1="35294" x2="76167" y2="35294"/>
                        <a14:foregroundMark x1="85667" y1="26471" x2="85667" y2="26471"/>
                        <a14:foregroundMark x1="86667" y1="85294" x2="86667" y2="85294"/>
                        <a14:foregroundMark x1="35333" y1="32086" x2="35333" y2="32086"/>
                        <a14:foregroundMark x1="38167" y1="67380" x2="38167" y2="67380"/>
                        <a14:foregroundMark x1="32500" y1="66310" x2="32500" y2="66310"/>
                        <a14:foregroundMark x1="32000" y1="70321" x2="32000" y2="70321"/>
                        <a14:foregroundMark x1="31500" y1="68182" x2="31500" y2="68182"/>
                        <a14:foregroundMark x1="30667" y1="68717" x2="30667" y2="68717"/>
                        <a14:foregroundMark x1="31500" y1="66043" x2="31500" y2="66043"/>
                        <a14:foregroundMark x1="64500" y1="59358" x2="64500" y2="59358"/>
                        <a14:backgroundMark x1="10167" y1="24599" x2="10167" y2="24599"/>
                        <a14:backgroundMark x1="11333" y1="51070" x2="11333" y2="51070"/>
                        <a14:backgroundMark x1="21333" y1="66578" x2="21333" y2="66578"/>
                        <a14:backgroundMark x1="27500" y1="71390" x2="27500" y2="71390"/>
                        <a14:backgroundMark x1="37667" y1="72727" x2="39167" y2="72727"/>
                        <a14:backgroundMark x1="53500" y1="72193" x2="53500" y2="72193"/>
                        <a14:backgroundMark x1="75500" y1="92513" x2="75500" y2="92513"/>
                        <a14:backgroundMark x1="96000" y1="81016" x2="96000" y2="81016"/>
                        <a14:backgroundMark x1="70000" y1="66845" x2="70000" y2="668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580" y="4595668"/>
            <a:ext cx="1949687" cy="12153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/>
          <p:cNvSpPr txBox="1"/>
          <p:nvPr/>
        </p:nvSpPr>
        <p:spPr>
          <a:xfrm>
            <a:off x="7119392" y="5666378"/>
            <a:ext cx="33479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971AB"/>
                </a:solidFill>
              </a:rPr>
              <a:t>Atmosphere</a:t>
            </a:r>
            <a:r>
              <a:rPr lang="en-US" sz="2800" b="1" dirty="0" smtClean="0">
                <a:solidFill>
                  <a:srgbClr val="03A4B8"/>
                </a:solidFill>
              </a:rPr>
              <a:t> </a:t>
            </a:r>
            <a:r>
              <a:rPr lang="en-US" sz="2800" b="1" dirty="0" smtClean="0">
                <a:solidFill>
                  <a:srgbClr val="D96728"/>
                </a:solidFill>
              </a:rPr>
              <a:t>Instance</a:t>
            </a:r>
          </a:p>
          <a:p>
            <a:pPr algn="ctr"/>
            <a:r>
              <a:rPr lang="en-US" sz="2800" b="1" dirty="0" smtClean="0">
                <a:solidFill>
                  <a:srgbClr val="0971AB"/>
                </a:solidFill>
              </a:rPr>
              <a:t>(virtual machine)</a:t>
            </a:r>
            <a:endParaRPr lang="en-US" sz="2800" b="1" dirty="0">
              <a:solidFill>
                <a:srgbClr val="0971AB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753222" y="4814609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971AB"/>
                </a:solidFill>
              </a:rPr>
              <a:t>128.196.34.158</a:t>
            </a:r>
            <a:endParaRPr lang="en-US" sz="2400" b="1" dirty="0">
              <a:solidFill>
                <a:srgbClr val="0971AB"/>
              </a:solidFill>
            </a:endParaRPr>
          </a:p>
        </p:txBody>
      </p:sp>
      <p:pic>
        <p:nvPicPr>
          <p:cNvPr id="71" name="Picture 70" descr="RealVNC-4.1.3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08357"/>
            <a:ext cx="513464" cy="479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28536" y="4716866"/>
            <a:ext cx="988805" cy="50923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86" y="571641"/>
            <a:ext cx="1169805" cy="67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78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9" grpId="0"/>
      <p:bldP spid="66" grpId="0" animBg="1"/>
      <p:bldP spid="67" grpId="0"/>
      <p:bldP spid="69" grpId="0"/>
      <p:bldP spid="7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Atmosphere Overview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445086" y="1077675"/>
            <a:ext cx="10532283" cy="404742"/>
          </a:xfrm>
        </p:spPr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Largest, easiest to use cloud for </a:t>
            </a:r>
            <a:r>
              <a:rPr lang="en-US" dirty="0" smtClean="0">
                <a:solidFill>
                  <a:srgbClr val="F19E1F"/>
                </a:solidFill>
                <a:latin typeface="Calibri"/>
                <a:cs typeface="Calibri"/>
              </a:rPr>
              <a:t>Life Sciences</a:t>
            </a:r>
            <a:endParaRPr lang="en-US" dirty="0">
              <a:solidFill>
                <a:srgbClr val="F19E1F"/>
              </a:solidFill>
              <a:latin typeface="Calibri"/>
              <a:cs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783118" y="4809483"/>
            <a:ext cx="8312420" cy="2268045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Choose an existing image or customize</a:t>
            </a:r>
          </a:p>
          <a:p>
            <a:r>
              <a:rPr lang="en-US" sz="2400" dirty="0" smtClean="0">
                <a:latin typeface="Calibri"/>
                <a:cs typeface="Calibri"/>
              </a:rPr>
              <a:t>Instances up to 16-Core / 128 GB RAM</a:t>
            </a:r>
          </a:p>
          <a:p>
            <a:r>
              <a:rPr lang="en-US" sz="2400" dirty="0" smtClean="0">
                <a:latin typeface="Calibri"/>
                <a:cs typeface="Calibri"/>
              </a:rPr>
              <a:t>Access via shell or VNC</a:t>
            </a:r>
          </a:p>
          <a:p>
            <a:r>
              <a:rPr lang="en-US" sz="2400" dirty="0" smtClean="0">
                <a:latin typeface="Calibri"/>
                <a:cs typeface="Calibri"/>
              </a:rPr>
              <a:t>Share you image with selected users, or make them public </a:t>
            </a:r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406" y="1601683"/>
            <a:ext cx="6475845" cy="300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38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12812" y="875218"/>
            <a:ext cx="39576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prstClr val="black"/>
                </a:solidFill>
                <a:latin typeface="Effra" panose="02000506080000020004" pitchFamily="2" charset="0"/>
              </a:rPr>
              <a:t>Atmosphere</a:t>
            </a:r>
            <a:endParaRPr lang="en-US" sz="2400" dirty="0">
              <a:solidFill>
                <a:prstClr val="black"/>
              </a:solidFill>
              <a:latin typeface="Effra" panose="02000506080000020004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11411" y="1633917"/>
            <a:ext cx="6977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Effra" panose="02000506080000020004" pitchFamily="2" charset="0"/>
              </a:rPr>
              <a:t>Cloud computing for life sciences: sample use cases</a:t>
            </a:r>
            <a:endParaRPr lang="en-US" sz="1050" dirty="0">
              <a:latin typeface="Effra" panose="02000506080000020004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44639" y="2497723"/>
            <a:ext cx="105701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Effra" panose="02000506080000020004" pitchFamily="2" charset="0"/>
              </a:rPr>
              <a:t>Run the software and data that are monopolizing your laptop/desktop</a:t>
            </a:r>
          </a:p>
          <a:p>
            <a:r>
              <a:rPr lang="en-US" sz="2400" dirty="0" smtClean="0">
                <a:latin typeface="Effra" panose="02000506080000020004" pitchFamily="2" charset="0"/>
              </a:rPr>
              <a:t> </a:t>
            </a:r>
            <a:endParaRPr lang="en-US" sz="2400" dirty="0">
              <a:latin typeface="Effra" panose="020005060800000200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Effra" panose="02000506080000020004" pitchFamily="2" charset="0"/>
              </a:rPr>
              <a:t>Use desktop enabled images to run visually oriented programs (GUI)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Effra" panose="020005060800000200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Effra" panose="02000506080000020004" pitchFamily="2" charset="0"/>
              </a:rPr>
              <a:t>SUDO access – manage complex dependencies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Effra" panose="020005060800000200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Effra" panose="02000506080000020004" pitchFamily="2" charset="0"/>
              </a:rPr>
              <a:t>Uniform computing setups for your lab, collaborators, and students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Effra" panose="020005060800000200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Effra" panose="02000506080000020004" pitchFamily="2" charset="0"/>
              </a:rPr>
              <a:t>Make your own software available to a larger user community</a:t>
            </a:r>
            <a:endParaRPr lang="en-US" sz="2400" dirty="0">
              <a:latin typeface="Effra" panose="02000506080000020004" pitchFamily="2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2" y="1060021"/>
            <a:ext cx="1169805" cy="67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16112"/>
            <a:ext cx="12192000" cy="869343"/>
          </a:xfrm>
        </p:spPr>
        <p:txBody>
          <a:bodyPr/>
          <a:lstStyle/>
          <a:p>
            <a:r>
              <a:rPr lang="en-US" sz="5400" dirty="0" smtClean="0"/>
              <a:t>CyVerse is Built for Data</a:t>
            </a:r>
            <a:endParaRPr lang="en-US" sz="5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863" y="2175939"/>
            <a:ext cx="2496697" cy="1919161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68" y="2175939"/>
            <a:ext cx="2944866" cy="1887088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1186" y="2175939"/>
            <a:ext cx="2715491" cy="1919161"/>
          </a:xfrm>
          <a:prstGeom prst="rect">
            <a:avLst/>
          </a:prstGeom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3746" y="2184428"/>
            <a:ext cx="2499492" cy="18785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492363" y="4150123"/>
            <a:ext cx="11482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 Plant / Microbial                Animal 	           Biomedical      Ecological/Climate </a:t>
            </a:r>
            <a:endParaRPr lang="en-US" sz="2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385753" y="5172585"/>
            <a:ext cx="74204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971AB"/>
                </a:solidFill>
              </a:rPr>
              <a:t>CyVerse supports all domains of life science</a:t>
            </a:r>
          </a:p>
        </p:txBody>
      </p:sp>
    </p:spTree>
    <p:extLst>
      <p:ext uri="{BB962C8B-B14F-4D97-AF65-F5344CB8AC3E}">
        <p14:creationId xmlns:p14="http://schemas.microsoft.com/office/powerpoint/2010/main" val="69192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20632" y="1921513"/>
            <a:ext cx="99140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Atmosphere Demo</a:t>
            </a:r>
          </a:p>
          <a:p>
            <a:pPr algn="ctr"/>
            <a:endParaRPr lang="en-US" sz="4800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796" y="3336337"/>
            <a:ext cx="2550803" cy="148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9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312812" y="875218"/>
            <a:ext cx="39576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prstClr val="black"/>
                </a:solidFill>
                <a:latin typeface="Effra" panose="02000506080000020004" pitchFamily="2" charset="0"/>
              </a:rPr>
              <a:t>Atmosphere</a:t>
            </a:r>
            <a:endParaRPr lang="en-US" sz="2400" dirty="0">
              <a:solidFill>
                <a:prstClr val="black"/>
              </a:solidFill>
              <a:latin typeface="Effra" panose="02000506080000020004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11411" y="1633917"/>
            <a:ext cx="4583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Effra" panose="02000506080000020004" pitchFamily="2" charset="0"/>
              </a:rPr>
              <a:t>Cloud computing for life sciences</a:t>
            </a:r>
            <a:endParaRPr lang="en-US" sz="1050" dirty="0">
              <a:solidFill>
                <a:prstClr val="black"/>
              </a:solidFill>
              <a:latin typeface="Effra" panose="02000506080000020004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717" y="2245130"/>
            <a:ext cx="9935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Effra" panose="02000506080000020004" pitchFamily="2" charset="0"/>
              </a:rPr>
              <a:t>Windows		 	Mac			Linux</a:t>
            </a:r>
            <a:endParaRPr lang="en-US" sz="4800" dirty="0">
              <a:latin typeface="Effra" panose="02000506080000020004" pitchFamily="2" charset="0"/>
            </a:endParaRPr>
          </a:p>
        </p:txBody>
      </p:sp>
      <p:sp>
        <p:nvSpPr>
          <p:cNvPr id="23" name="Rectangle 22"/>
          <p:cNvSpPr/>
          <p:nvPr/>
        </p:nvSpPr>
        <p:spPr>
          <a:xfrm rot="5400000">
            <a:off x="3487888" y="4264093"/>
            <a:ext cx="1469696" cy="45719"/>
          </a:xfrm>
          <a:prstGeom prst="rect">
            <a:avLst/>
          </a:prstGeom>
          <a:solidFill>
            <a:srgbClr val="03A4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rot="5400000">
            <a:off x="7470882" y="4217483"/>
            <a:ext cx="1469696" cy="45719"/>
          </a:xfrm>
          <a:prstGeom prst="rect">
            <a:avLst/>
          </a:prstGeom>
          <a:solidFill>
            <a:srgbClr val="03A4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680520" y="3552993"/>
            <a:ext cx="1788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Effra" panose="02000506080000020004" pitchFamily="2" charset="0"/>
              </a:rPr>
              <a:t>VNC Viewer</a:t>
            </a:r>
            <a:endParaRPr lang="en-US" sz="2400" dirty="0">
              <a:latin typeface="Effra" panose="02000506080000020004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91158" y="3552993"/>
            <a:ext cx="1788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Effra" panose="02000506080000020004" pitchFamily="2" charset="0"/>
              </a:rPr>
              <a:t>VNC Viewer</a:t>
            </a:r>
            <a:endParaRPr lang="en-US" sz="2400" dirty="0">
              <a:latin typeface="Effra" panose="02000506080000020004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982648" y="3570276"/>
            <a:ext cx="1788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Effra" panose="02000506080000020004" pitchFamily="2" charset="0"/>
              </a:rPr>
              <a:t>VNC Viewer</a:t>
            </a:r>
            <a:endParaRPr lang="en-US" sz="2400" dirty="0">
              <a:latin typeface="Effra" panose="02000506080000020004" pitchFamily="2" charset="0"/>
            </a:endParaRPr>
          </a:p>
        </p:txBody>
      </p:sp>
      <p:pic>
        <p:nvPicPr>
          <p:cNvPr id="1028" name="Picture 4" descr="https://encrypted-tbn1.gstatic.com/images?q=tbn:ANd9GcSfgiMxGMOMGNWNXJRX9FY1bvtPyKhp7Y0-P01tUkfyG2gE7Be5i2cj71R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66" y="3401739"/>
            <a:ext cx="853954" cy="798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https://encrypted-tbn1.gstatic.com/images?q=tbn:ANd9GcSfgiMxGMOMGNWNXJRX9FY1bvtPyKhp7Y0-P01tUkfyG2gE7Be5i2cj71R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630" y="3435699"/>
            <a:ext cx="853954" cy="798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https://encrypted-tbn1.gstatic.com/images?q=tbn:ANd9GcSfgiMxGMOMGNWNXJRX9FY1bvtPyKhp7Y0-P01tUkfyG2gE7Be5i2cj71R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694" y="3488211"/>
            <a:ext cx="853954" cy="798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193" y="4487454"/>
            <a:ext cx="867126" cy="446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TextBox 30"/>
          <p:cNvSpPr txBox="1"/>
          <p:nvPr/>
        </p:nvSpPr>
        <p:spPr>
          <a:xfrm>
            <a:off x="5894460" y="4479906"/>
            <a:ext cx="2052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Effra" panose="02000506080000020004" pitchFamily="2" charset="0"/>
              </a:rPr>
              <a:t>Shell/terminal</a:t>
            </a:r>
            <a:endParaRPr lang="en-US" sz="2400" dirty="0">
              <a:latin typeface="Effra" panose="02000506080000020004" pitchFamily="2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5522" y="4493338"/>
            <a:ext cx="867126" cy="446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3" name="TextBox 32"/>
          <p:cNvSpPr txBox="1"/>
          <p:nvPr/>
        </p:nvSpPr>
        <p:spPr>
          <a:xfrm>
            <a:off x="10033789" y="4485790"/>
            <a:ext cx="2052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Effra" panose="02000506080000020004" pitchFamily="2" charset="0"/>
              </a:rPr>
              <a:t>Shell/terminal</a:t>
            </a:r>
            <a:endParaRPr lang="en-US" sz="2400" dirty="0">
              <a:latin typeface="Effra" panose="02000506080000020004" pitchFamily="2" charset="0"/>
            </a:endParaRPr>
          </a:p>
        </p:txBody>
      </p:sp>
      <p:pic>
        <p:nvPicPr>
          <p:cNvPr id="1030" name="Picture 6" descr="http://ged.msu.edu/angus/_images/windows-putty-lyorn-logi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90" y="4432995"/>
            <a:ext cx="934042" cy="58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1768538" y="4467347"/>
            <a:ext cx="1080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Effra" panose="02000506080000020004" pitchFamily="2" charset="0"/>
              </a:rPr>
              <a:t>PuTTY</a:t>
            </a:r>
            <a:endParaRPr lang="en-US" sz="2400" dirty="0">
              <a:latin typeface="Effra" panose="02000506080000020004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29253" y="5487049"/>
            <a:ext cx="81526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Effra" panose="02000506080000020004" pitchFamily="2" charset="0"/>
              </a:rPr>
              <a:t>VNC Viewer</a:t>
            </a:r>
            <a:r>
              <a:rPr lang="en-US" sz="2800" dirty="0" smtClean="0">
                <a:latin typeface="Effra" panose="02000506080000020004" pitchFamily="2" charset="0"/>
              </a:rPr>
              <a:t>:	</a:t>
            </a:r>
            <a:r>
              <a:rPr lang="en-US" sz="2800" dirty="0" smtClean="0">
                <a:solidFill>
                  <a:srgbClr val="F19E1F"/>
                </a:solidFill>
                <a:latin typeface="Effra" panose="02000506080000020004" pitchFamily="2" charset="0"/>
              </a:rPr>
              <a:t>www.realvnc.com/download/viewer</a:t>
            </a:r>
          </a:p>
          <a:p>
            <a:r>
              <a:rPr lang="en-US" sz="2800" dirty="0" err="1" smtClean="0">
                <a:latin typeface="Effra" panose="02000506080000020004" pitchFamily="2" charset="0"/>
              </a:rPr>
              <a:t>PuTTy</a:t>
            </a:r>
            <a:r>
              <a:rPr lang="en-US" sz="2800" dirty="0" smtClean="0">
                <a:latin typeface="Effra" panose="02000506080000020004" pitchFamily="2" charset="0"/>
              </a:rPr>
              <a:t>:		</a:t>
            </a:r>
            <a:r>
              <a:rPr lang="en-US" sz="2800" dirty="0" smtClean="0">
                <a:solidFill>
                  <a:srgbClr val="F19E1F"/>
                </a:solidFill>
                <a:latin typeface="Effra" panose="02000506080000020004" pitchFamily="2" charset="0"/>
              </a:rPr>
              <a:t>www.putty.org</a:t>
            </a:r>
            <a:endParaRPr lang="en-US" sz="2800" dirty="0">
              <a:solidFill>
                <a:srgbClr val="F19E1F"/>
              </a:solidFill>
              <a:latin typeface="Effra" panose="02000506080000020004" pitchFamily="2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2" y="1060021"/>
            <a:ext cx="1169805" cy="67900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273499" y="3244334"/>
            <a:ext cx="1645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dirty="0"/>
              <a:t>128.196.65.175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00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14228" y="478093"/>
            <a:ext cx="4563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971AB"/>
                </a:solidFill>
                <a:latin typeface="+mj-lt"/>
                <a:cs typeface="Calibri" pitchFamily="34" charset="0"/>
              </a:rPr>
              <a:t>Where to go from here:</a:t>
            </a:r>
            <a:endParaRPr lang="en-US" sz="3600" b="1" i="1" dirty="0">
              <a:solidFill>
                <a:srgbClr val="0971AB"/>
              </a:solidFill>
              <a:latin typeface="+mj-lt"/>
              <a:cs typeface="Calibr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22357" y="1348800"/>
            <a:ext cx="4305666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971AB"/>
                </a:solidFill>
              </a:rPr>
              <a:t>Learning Center</a:t>
            </a:r>
          </a:p>
          <a:p>
            <a:endParaRPr lang="en-US" sz="3200" dirty="0" smtClean="0"/>
          </a:p>
          <a:p>
            <a:pPr marL="742950" lvl="1" indent="-285750">
              <a:buFont typeface="Arial"/>
              <a:buChar char="•"/>
            </a:pPr>
            <a:r>
              <a:rPr lang="en-US" sz="3200" dirty="0" smtClean="0"/>
              <a:t>Get Started Guide</a:t>
            </a:r>
          </a:p>
          <a:p>
            <a:pPr marL="742950" lvl="1" indent="-285750">
              <a:buFont typeface="Arial"/>
              <a:buChar char="•"/>
            </a:pPr>
            <a:r>
              <a:rPr lang="en-US" sz="3200" dirty="0" smtClean="0"/>
              <a:t>Tutorials and Videos</a:t>
            </a:r>
          </a:p>
          <a:p>
            <a:pPr marL="742950" lvl="1" indent="-285750">
              <a:buFont typeface="Arial"/>
              <a:buChar char="•"/>
            </a:pPr>
            <a:r>
              <a:rPr lang="en-US" sz="3200" dirty="0" smtClean="0"/>
              <a:t>Documentation</a:t>
            </a:r>
          </a:p>
          <a:p>
            <a:pPr marL="742950" lvl="1" indent="-285750">
              <a:buFont typeface="Arial"/>
              <a:buChar char="•"/>
            </a:pPr>
            <a:endParaRPr lang="en-US" sz="3200" dirty="0" smtClean="0"/>
          </a:p>
          <a:p>
            <a:r>
              <a:rPr lang="en-US" sz="3200" dirty="0" smtClean="0">
                <a:solidFill>
                  <a:srgbClr val="0971AB"/>
                </a:solidFill>
              </a:rPr>
              <a:t>Upcoming Events</a:t>
            </a:r>
          </a:p>
          <a:p>
            <a:endParaRPr lang="en-US" sz="3200" dirty="0" smtClean="0">
              <a:solidFill>
                <a:srgbClr val="03A4B8"/>
              </a:solidFill>
            </a:endParaRPr>
          </a:p>
          <a:p>
            <a:pPr marL="914400" lvl="1" indent="-457200">
              <a:buFont typeface="Arial"/>
              <a:buChar char="•"/>
            </a:pPr>
            <a:r>
              <a:rPr lang="en-US" sz="3200" dirty="0" smtClean="0"/>
              <a:t>Workshops</a:t>
            </a:r>
          </a:p>
          <a:p>
            <a:pPr marL="914400" lvl="1" indent="-457200">
              <a:buFont typeface="Arial"/>
              <a:buChar char="•"/>
            </a:pPr>
            <a:r>
              <a:rPr lang="en-US" sz="3200" dirty="0" smtClean="0"/>
              <a:t>Webinars</a:t>
            </a:r>
          </a:p>
          <a:p>
            <a:endParaRPr lang="en-US" sz="32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852" y="1348800"/>
            <a:ext cx="3887450" cy="46944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2420829" y="4371561"/>
            <a:ext cx="1097496" cy="1033196"/>
          </a:xfrm>
          <a:prstGeom prst="rect">
            <a:avLst/>
          </a:prstGeom>
          <a:noFill/>
          <a:ln w="38100" cmpd="sng">
            <a:solidFill>
              <a:srgbClr val="D9672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3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96553"/>
            <a:ext cx="9144000" cy="1056061"/>
          </a:xfrm>
        </p:spPr>
        <p:txBody>
          <a:bodyPr/>
          <a:lstStyle/>
          <a:p>
            <a:r>
              <a:rPr lang="en-US" dirty="0" smtClean="0"/>
              <a:t>Slides and Tutorials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550127" y="3776241"/>
            <a:ext cx="9144000" cy="512762"/>
          </a:xfrm>
        </p:spPr>
        <p:txBody>
          <a:bodyPr/>
          <a:lstStyle/>
          <a:p>
            <a:r>
              <a:rPr lang="en-US" sz="5400" dirty="0" err="1" smtClean="0"/>
              <a:t>www.cyverse.org</a:t>
            </a:r>
            <a:r>
              <a:rPr lang="en-US" sz="5400" dirty="0" smtClean="0"/>
              <a:t>/sol2016</a:t>
            </a:r>
            <a:endParaRPr lang="en-US" sz="5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4217" y="1680741"/>
            <a:ext cx="4191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92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99793" y="1750409"/>
            <a:ext cx="7262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971AB"/>
                </a:solidFill>
              </a:rPr>
              <a:t>We are funded by the National Science Foundation</a:t>
            </a:r>
          </a:p>
        </p:txBody>
      </p:sp>
      <p:pic>
        <p:nvPicPr>
          <p:cNvPr id="6" name="Picture 5" descr="http://www.nsf.gov/images/logos/nsf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483" y="2110147"/>
            <a:ext cx="2443440" cy="24581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495801" y="3149059"/>
            <a:ext cx="696643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2800" dirty="0" smtClean="0"/>
              <a:t>We are your colleagues and collaborators!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800" dirty="0" smtClean="0"/>
              <a:t>$100 Million in investment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800" dirty="0" smtClean="0"/>
              <a:t>Freely available to the community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800" dirty="0" smtClean="0"/>
              <a:t>Spur national/international collaboration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800" dirty="0" smtClean="0"/>
              <a:t>Cite CyVerse: </a:t>
            </a:r>
          </a:p>
          <a:p>
            <a:pPr lvl="1"/>
            <a:r>
              <a:rPr lang="en-US" sz="2800" dirty="0" smtClean="0"/>
              <a:t>	</a:t>
            </a:r>
            <a:r>
              <a:rPr lang="en-US" sz="2800" dirty="0" err="1" smtClean="0"/>
              <a:t>CyVerse.org</a:t>
            </a:r>
            <a:r>
              <a:rPr lang="en-US" sz="2800" dirty="0" smtClean="0"/>
              <a:t>/acknowledge-cite-</a:t>
            </a:r>
            <a:r>
              <a:rPr lang="en-US" sz="2800" dirty="0" err="1" smtClean="0"/>
              <a:t>cyverse</a:t>
            </a:r>
            <a:endParaRPr lang="en-US" sz="4000" dirty="0" smtClean="0"/>
          </a:p>
          <a:p>
            <a:pPr lvl="1"/>
            <a:endParaRPr lang="en-US" sz="32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898691" y="4780275"/>
            <a:ext cx="2793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/>
              <a:t>DBI-0735191 and DBI-1265383</a:t>
            </a:r>
            <a:endParaRPr lang="en-US" sz="3200" dirty="0" smtClean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0" y="516112"/>
            <a:ext cx="12192000" cy="820533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142248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sz="5400" smtClean="0"/>
              <a:t>CyVerse Evolution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4499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679449"/>
            <a:ext cx="12192000" cy="1056061"/>
          </a:xfrm>
        </p:spPr>
        <p:txBody>
          <a:bodyPr/>
          <a:lstStyle/>
          <a:p>
            <a:r>
              <a:rPr lang="en-US" sz="4800" dirty="0" smtClean="0"/>
              <a:t>What is Cyberinfrastructure?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1886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smtClean="0"/>
              <a:t>Cyberinfrastructure for Data-intensive Biology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036" y="1804944"/>
            <a:ext cx="11096140" cy="442960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sz="4000" dirty="0" smtClean="0">
              <a:solidFill>
                <a:schemeClr val="tx1"/>
              </a:solidFill>
            </a:endParaRPr>
          </a:p>
          <a:p>
            <a:r>
              <a:rPr lang="en-US" sz="4000" dirty="0" smtClean="0"/>
              <a:t>Data storage </a:t>
            </a:r>
          </a:p>
          <a:p>
            <a:r>
              <a:rPr lang="en-US" sz="4000" dirty="0" smtClean="0"/>
              <a:t>Software </a:t>
            </a:r>
          </a:p>
          <a:p>
            <a:r>
              <a:rPr lang="en-US" sz="4000" dirty="0" smtClean="0"/>
              <a:t>High-performance computing</a:t>
            </a:r>
          </a:p>
          <a:p>
            <a:r>
              <a:rPr lang="en-US" sz="4000" dirty="0" smtClean="0"/>
              <a:t>People</a:t>
            </a:r>
          </a:p>
          <a:p>
            <a:pPr marL="0" indent="0">
              <a:buNone/>
            </a:pPr>
            <a:endParaRPr lang="en-US" sz="40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4000" dirty="0" smtClean="0">
                <a:solidFill>
                  <a:schemeClr val="tx1"/>
                </a:solidFill>
              </a:rPr>
              <a:t>organized to solve </a:t>
            </a:r>
            <a:r>
              <a:rPr lang="en-US" sz="4000" dirty="0">
                <a:solidFill>
                  <a:schemeClr val="tx1"/>
                </a:solidFill>
              </a:rPr>
              <a:t>problems of size and scope </a:t>
            </a:r>
            <a:r>
              <a:rPr lang="en-US" sz="4000" dirty="0" smtClean="0">
                <a:solidFill>
                  <a:schemeClr val="tx1"/>
                </a:solidFill>
              </a:rPr>
              <a:t>not otherwise solvable</a:t>
            </a:r>
            <a:r>
              <a:rPr lang="en-US" sz="4000" dirty="0">
                <a:solidFill>
                  <a:schemeClr val="tx1"/>
                </a:solidFill>
              </a:rPr>
              <a:t>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54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Cyberinfrastructure for Data-intensive Biology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156" y="2198962"/>
            <a:ext cx="3139472" cy="209363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856" y="2198962"/>
            <a:ext cx="3316557" cy="209363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2191818"/>
            <a:ext cx="3885464" cy="210078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s://pods.iplantcollaborative.org/wiki/download/attachments/8399903/genbank+versus+1kp+on+20120315.jpg?version=1&amp;modificationDate=13467772690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18" y="3325812"/>
            <a:ext cx="1000125" cy="7493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Screen shot 2012-11-26 at 8.33.46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971" y="3325812"/>
            <a:ext cx="884237" cy="809625"/>
          </a:xfrm>
          <a:prstGeom prst="rect">
            <a:avLst/>
          </a:prstGeom>
          <a:noFill/>
          <a:ln w="9525">
            <a:solidFill>
              <a:srgbClr val="7F7F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29"/>
          <p:cNvSpPr txBox="1">
            <a:spLocks noChangeArrowheads="1"/>
          </p:cNvSpPr>
          <p:nvPr/>
        </p:nvSpPr>
        <p:spPr bwMode="auto">
          <a:xfrm>
            <a:off x="317500" y="4510088"/>
            <a:ext cx="1173595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>
                <a:ea typeface="Calibri" charset="0"/>
                <a:cs typeface="Calibri" charset="0"/>
              </a:rPr>
              <a:t>Platforms, tools, datasets      </a:t>
            </a:r>
            <a:r>
              <a:rPr lang="en-US" altLang="en-US" sz="2800" dirty="0" smtClean="0">
                <a:ea typeface="Calibri" charset="0"/>
                <a:cs typeface="Calibri" charset="0"/>
              </a:rPr>
              <a:t>  Storage </a:t>
            </a:r>
            <a:r>
              <a:rPr lang="en-US" altLang="en-US" sz="2800" dirty="0">
                <a:ea typeface="Calibri" charset="0"/>
                <a:cs typeface="Calibri" charset="0"/>
              </a:rPr>
              <a:t>and compute      </a:t>
            </a:r>
            <a:r>
              <a:rPr lang="en-US" altLang="en-US" sz="2800" dirty="0" smtClean="0">
                <a:ea typeface="Calibri" charset="0"/>
                <a:cs typeface="Calibri" charset="0"/>
              </a:rPr>
              <a:t>   </a:t>
            </a:r>
            <a:r>
              <a:rPr lang="en-US" altLang="en-US" sz="2800" dirty="0">
                <a:ea typeface="Calibri" charset="0"/>
                <a:cs typeface="Calibri" charset="0"/>
              </a:rPr>
              <a:t>Training and support</a:t>
            </a:r>
          </a:p>
        </p:txBody>
      </p:sp>
    </p:spTree>
    <p:extLst>
      <p:ext uri="{BB962C8B-B14F-4D97-AF65-F5344CB8AC3E}">
        <p14:creationId xmlns:p14="http://schemas.microsoft.com/office/powerpoint/2010/main" val="55598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f874b6422e71294979d2e4ecdfa995844aca235a"/>
</p:tagLst>
</file>

<file path=ppt/theme/theme1.xml><?xml version="1.0" encoding="utf-8"?>
<a:theme xmlns:a="http://schemas.openxmlformats.org/drawingml/2006/main" name="Generic New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yVerse PPT Theme-template" id="{F542F1E0-408B-4E0D-B65A-071A189FF1E9}" vid="{AC48C072-E801-4DE1-8C9B-ED2920775E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CyVerse PPT Theme-template</Template>
  <TotalTime>580</TotalTime>
  <Words>1408</Words>
  <Application>Microsoft Macintosh PowerPoint</Application>
  <PresentationFormat>Widescreen</PresentationFormat>
  <Paragraphs>347</Paragraphs>
  <Slides>53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Calibri</vt:lpstr>
      <vt:lpstr>Calibri Light</vt:lpstr>
      <vt:lpstr>Effra</vt:lpstr>
      <vt:lpstr>TextaW00-Regular</vt:lpstr>
      <vt:lpstr>Wingdings</vt:lpstr>
      <vt:lpstr>Arial</vt:lpstr>
      <vt:lpstr>Generic New Slide</vt:lpstr>
      <vt:lpstr>Accelerating Plant Science with CyVerse</vt:lpstr>
      <vt:lpstr>Slides and Tutorials</vt:lpstr>
      <vt:lpstr>CyVerse Evolution</vt:lpstr>
      <vt:lpstr>CyVerse Evolution</vt:lpstr>
      <vt:lpstr>CyVerse is Built for Data</vt:lpstr>
      <vt:lpstr>PowerPoint Presentation</vt:lpstr>
      <vt:lpstr>What is Cyberinfrastructure?</vt:lpstr>
      <vt:lpstr>Cyberinfrastructure for Data-intensive Biology</vt:lpstr>
      <vt:lpstr>Cyberinfrastructure for Data-intensive Biology</vt:lpstr>
      <vt:lpstr>What is available in CyVerse?</vt:lpstr>
      <vt:lpstr>CyVerse Products</vt:lpstr>
      <vt:lpstr>CyVerse Features</vt:lpstr>
      <vt:lpstr>CyVerse product stack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can you do science in CyVerse?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can I use CyVerse?</vt:lpstr>
      <vt:lpstr>Hands-on training</vt:lpstr>
      <vt:lpstr>Online learning materials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Atmosphere Overview</vt:lpstr>
      <vt:lpstr>PowerPoint Presentation</vt:lpstr>
      <vt:lpstr>PowerPoint Presentation</vt:lpstr>
      <vt:lpstr>PowerPoint Presentation</vt:lpstr>
      <vt:lpstr>PowerPoint Presentation</vt:lpstr>
      <vt:lpstr>Slides and Tutorials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Williams</dc:creator>
  <cp:lastModifiedBy>Jason Williams</cp:lastModifiedBy>
  <cp:revision>62</cp:revision>
  <cp:lastPrinted>2016-07-10T13:26:31Z</cp:lastPrinted>
  <dcterms:created xsi:type="dcterms:W3CDTF">2016-02-11T16:59:42Z</dcterms:created>
  <dcterms:modified xsi:type="dcterms:W3CDTF">2016-09-15T22:04:32Z</dcterms:modified>
</cp:coreProperties>
</file>